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A683-9A65-4E04-ABBE-5B0B7860780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5079B-DE23-4069-9D8A-2B0939C177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776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A683-9A65-4E04-ABBE-5B0B7860780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5079B-DE23-4069-9D8A-2B0939C177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239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A683-9A65-4E04-ABBE-5B0B7860780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5079B-DE23-4069-9D8A-2B0939C177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985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A683-9A65-4E04-ABBE-5B0B7860780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5079B-DE23-4069-9D8A-2B0939C177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354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A683-9A65-4E04-ABBE-5B0B7860780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5079B-DE23-4069-9D8A-2B0939C177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38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A683-9A65-4E04-ABBE-5B0B7860780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5079B-DE23-4069-9D8A-2B0939C177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521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A683-9A65-4E04-ABBE-5B0B7860780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5079B-DE23-4069-9D8A-2B0939C177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2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A683-9A65-4E04-ABBE-5B0B7860780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5079B-DE23-4069-9D8A-2B0939C177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66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A683-9A65-4E04-ABBE-5B0B7860780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5079B-DE23-4069-9D8A-2B0939C177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6725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A683-9A65-4E04-ABBE-5B0B7860780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5079B-DE23-4069-9D8A-2B0939C177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604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5A683-9A65-4E04-ABBE-5B0B7860780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5079B-DE23-4069-9D8A-2B0939C177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94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5A683-9A65-4E04-ABBE-5B0B7860780A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5079B-DE23-4069-9D8A-2B0939C177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315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119332" cy="388178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 текущего (исходного) состояния «справка в один шаг»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928750" y="1297187"/>
            <a:ext cx="1072343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Вход в поликлинику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10694991" y="1297187"/>
            <a:ext cx="1103712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Выход из поликлиники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916316" y="2769745"/>
            <a:ext cx="1091499" cy="14531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Гардероб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54’’</a:t>
            </a:r>
          </a:p>
          <a:p>
            <a:pPr algn="ctr"/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2659188" y="2769745"/>
            <a:ext cx="1393165" cy="14560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РЕГИСТРАТУРА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регистратор уточняет причину обращения, подбирает мед. карту.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339’’-504’’</a:t>
            </a:r>
          </a:p>
        </p:txBody>
      </p:sp>
      <p:sp>
        <p:nvSpPr>
          <p:cNvPr id="99" name="Прямоугольник 98"/>
          <p:cNvSpPr/>
          <p:nvPr/>
        </p:nvSpPr>
        <p:spPr>
          <a:xfrm>
            <a:off x="4711121" y="2779998"/>
            <a:ext cx="1229850" cy="14552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КАБИНЕТ             ПЕДИАТРА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осмотр пациента, выдача справки</a:t>
            </a: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480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’’-600’’       </a:t>
            </a:r>
          </a:p>
        </p:txBody>
      </p:sp>
      <p:sp>
        <p:nvSpPr>
          <p:cNvPr id="100" name="Прямоугольник 99"/>
          <p:cNvSpPr/>
          <p:nvPr/>
        </p:nvSpPr>
        <p:spPr>
          <a:xfrm>
            <a:off x="6606734" y="2759522"/>
            <a:ext cx="1312207" cy="145606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 ЗАВЕДУЮЩЕЙ</a:t>
            </a:r>
          </a:p>
          <a:p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подписывает справку</a:t>
            </a:r>
            <a:r>
              <a:rPr lang="ru-RU" sz="12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20’’-68’’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8639843" y="2766795"/>
            <a:ext cx="1309620" cy="14560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РЕГИСТРАТУРА</a:t>
            </a:r>
          </a:p>
          <a:p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Регистратор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проставляет печать на справке.</a:t>
            </a:r>
          </a:p>
          <a:p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19’’-22’’</a:t>
            </a:r>
          </a:p>
        </p:txBody>
      </p:sp>
      <p:sp>
        <p:nvSpPr>
          <p:cNvPr id="102" name="Прямоугольник 101"/>
          <p:cNvSpPr/>
          <p:nvPr/>
        </p:nvSpPr>
        <p:spPr>
          <a:xfrm>
            <a:off x="10631435" y="2759522"/>
            <a:ext cx="1230824" cy="14560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Гардероб</a:t>
            </a:r>
          </a:p>
          <a:p>
            <a:pPr algn="ctr"/>
            <a:r>
              <a:rPr lang="ru-RU"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54’’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928750" y="5164730"/>
            <a:ext cx="5012133" cy="10613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Font typeface="+mj-lt"/>
              <a:buAutoNum type="arabicPeriod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Длительное обслуживание пациента у регистратуры;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Длительное ожидание пациента у кабинета врача;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Длительное ожидание пациента у кабинета заведующей отделением;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Возврат по потоку пациента при получении справки.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" name="Прямоугольный треугольник 103"/>
          <p:cNvSpPr/>
          <p:nvPr/>
        </p:nvSpPr>
        <p:spPr>
          <a:xfrm>
            <a:off x="939740" y="1043497"/>
            <a:ext cx="353379" cy="255778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5" name="Прямоугольный треугольник 104"/>
          <p:cNvSpPr/>
          <p:nvPr/>
        </p:nvSpPr>
        <p:spPr>
          <a:xfrm>
            <a:off x="1304108" y="1029738"/>
            <a:ext cx="363877" cy="269561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Прямоугольный треугольник 105"/>
          <p:cNvSpPr/>
          <p:nvPr/>
        </p:nvSpPr>
        <p:spPr>
          <a:xfrm>
            <a:off x="1668226" y="1029738"/>
            <a:ext cx="339879" cy="267467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7" name="Прямоугольный треугольник 106"/>
          <p:cNvSpPr/>
          <p:nvPr/>
        </p:nvSpPr>
        <p:spPr>
          <a:xfrm>
            <a:off x="10694991" y="1028691"/>
            <a:ext cx="382386" cy="269560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Прямоугольный треугольник 107"/>
          <p:cNvSpPr/>
          <p:nvPr/>
        </p:nvSpPr>
        <p:spPr>
          <a:xfrm>
            <a:off x="11117058" y="1015627"/>
            <a:ext cx="345919" cy="281560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Прямоугольный треугольник 108"/>
          <p:cNvSpPr/>
          <p:nvPr/>
        </p:nvSpPr>
        <p:spPr>
          <a:xfrm>
            <a:off x="11476990" y="1022159"/>
            <a:ext cx="335726" cy="281560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Пятно 2 109"/>
          <p:cNvSpPr/>
          <p:nvPr/>
        </p:nvSpPr>
        <p:spPr>
          <a:xfrm>
            <a:off x="2392522" y="2366175"/>
            <a:ext cx="554679" cy="548641"/>
          </a:xfrm>
          <a:prstGeom prst="irregularSeal2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1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111" name="Пятно 2 110"/>
          <p:cNvSpPr/>
          <p:nvPr/>
        </p:nvSpPr>
        <p:spPr>
          <a:xfrm>
            <a:off x="4412601" y="2366174"/>
            <a:ext cx="551134" cy="548641"/>
          </a:xfrm>
          <a:prstGeom prst="irregularSeal2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2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112" name="Пятно 2 111"/>
          <p:cNvSpPr/>
          <p:nvPr/>
        </p:nvSpPr>
        <p:spPr>
          <a:xfrm>
            <a:off x="6216450" y="2399426"/>
            <a:ext cx="596439" cy="515389"/>
          </a:xfrm>
          <a:prstGeom prst="irregularSeal2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" name="Пятно 2 112"/>
          <p:cNvSpPr/>
          <p:nvPr/>
        </p:nvSpPr>
        <p:spPr>
          <a:xfrm>
            <a:off x="8245394" y="2399426"/>
            <a:ext cx="586986" cy="532014"/>
          </a:xfrm>
          <a:prstGeom prst="irregularSeal2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14" name="Объект 113"/>
          <p:cNvSpPr>
            <a:spLocks noGrp="1"/>
          </p:cNvSpPr>
          <p:nvPr>
            <p:ph idx="1"/>
          </p:nvPr>
        </p:nvSpPr>
        <p:spPr>
          <a:xfrm>
            <a:off x="8141905" y="4135577"/>
            <a:ext cx="1188345" cy="558414"/>
          </a:xfrm>
          <a:prstGeom prst="triangle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1-2</a:t>
            </a:r>
          </a:p>
        </p:txBody>
      </p:sp>
      <p:sp>
        <p:nvSpPr>
          <p:cNvPr id="115" name="Объект 113"/>
          <p:cNvSpPr txBox="1">
            <a:spLocks/>
          </p:cNvSpPr>
          <p:nvPr/>
        </p:nvSpPr>
        <p:spPr>
          <a:xfrm>
            <a:off x="6122582" y="4099711"/>
            <a:ext cx="1188345" cy="558414"/>
          </a:xfrm>
          <a:prstGeom prst="triangle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1-2</a:t>
            </a:r>
            <a:endParaRPr lang="ru-RU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6" name="Объект 113"/>
          <p:cNvSpPr txBox="1">
            <a:spLocks/>
          </p:cNvSpPr>
          <p:nvPr/>
        </p:nvSpPr>
        <p:spPr>
          <a:xfrm>
            <a:off x="4200726" y="4099711"/>
            <a:ext cx="1188345" cy="558414"/>
          </a:xfrm>
          <a:prstGeom prst="triangle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8-10</a:t>
            </a:r>
            <a:endParaRPr lang="ru-RU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7" name="Объект 113"/>
          <p:cNvSpPr txBox="1">
            <a:spLocks/>
          </p:cNvSpPr>
          <p:nvPr/>
        </p:nvSpPr>
        <p:spPr>
          <a:xfrm>
            <a:off x="2130865" y="4099711"/>
            <a:ext cx="1188345" cy="558414"/>
          </a:xfrm>
          <a:prstGeom prst="triangle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5-10</a:t>
            </a:r>
            <a:endParaRPr lang="ru-RU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8" name="Стрелка вниз 117"/>
          <p:cNvSpPr/>
          <p:nvPr/>
        </p:nvSpPr>
        <p:spPr>
          <a:xfrm>
            <a:off x="1213731" y="2211587"/>
            <a:ext cx="484632" cy="5552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9" name="Стрелка вправо 118"/>
          <p:cNvSpPr/>
          <p:nvPr/>
        </p:nvSpPr>
        <p:spPr>
          <a:xfrm>
            <a:off x="2017258" y="3212034"/>
            <a:ext cx="628420" cy="5258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0" name="Стрелка вправо 119"/>
          <p:cNvSpPr/>
          <p:nvPr/>
        </p:nvSpPr>
        <p:spPr>
          <a:xfrm>
            <a:off x="4059848" y="3221638"/>
            <a:ext cx="64674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1" name="Стрелка вправо 120"/>
          <p:cNvSpPr/>
          <p:nvPr/>
        </p:nvSpPr>
        <p:spPr>
          <a:xfrm>
            <a:off x="5954368" y="3215733"/>
            <a:ext cx="652366" cy="470331"/>
          </a:xfrm>
          <a:prstGeom prst="rightArrow">
            <a:avLst>
              <a:gd name="adj1" fmla="val 62173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" name="Стрелка вправо 121"/>
          <p:cNvSpPr/>
          <p:nvPr/>
        </p:nvSpPr>
        <p:spPr>
          <a:xfrm>
            <a:off x="7932337" y="3215733"/>
            <a:ext cx="693995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" name="Стрелка вправо 122"/>
          <p:cNvSpPr/>
          <p:nvPr/>
        </p:nvSpPr>
        <p:spPr>
          <a:xfrm>
            <a:off x="9910646" y="3221638"/>
            <a:ext cx="70739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Стрелка вверх 123"/>
          <p:cNvSpPr/>
          <p:nvPr/>
        </p:nvSpPr>
        <p:spPr>
          <a:xfrm>
            <a:off x="11004531" y="2225260"/>
            <a:ext cx="484632" cy="53500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5" name="Прямоугольник 124"/>
          <p:cNvSpPr/>
          <p:nvPr/>
        </p:nvSpPr>
        <p:spPr>
          <a:xfrm>
            <a:off x="752167" y="2236105"/>
            <a:ext cx="53209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10’’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6" name="Прямоугольник 125"/>
          <p:cNvSpPr/>
          <p:nvPr/>
        </p:nvSpPr>
        <p:spPr>
          <a:xfrm flipH="1">
            <a:off x="1698362" y="2225260"/>
            <a:ext cx="54208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5м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8" name="Прямоугольник 127"/>
          <p:cNvSpPr/>
          <p:nvPr/>
        </p:nvSpPr>
        <p:spPr>
          <a:xfrm>
            <a:off x="2054534" y="2910434"/>
            <a:ext cx="44117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4’’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9" name="Прямоугольник 128"/>
          <p:cNvSpPr/>
          <p:nvPr/>
        </p:nvSpPr>
        <p:spPr>
          <a:xfrm>
            <a:off x="2037209" y="3776857"/>
            <a:ext cx="7156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2м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0" name="Прямоугольник 129"/>
          <p:cNvSpPr/>
          <p:nvPr/>
        </p:nvSpPr>
        <p:spPr>
          <a:xfrm>
            <a:off x="4174709" y="2889943"/>
            <a:ext cx="339971" cy="32579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1" name="Прямоугольник 130"/>
          <p:cNvSpPr/>
          <p:nvPr/>
        </p:nvSpPr>
        <p:spPr>
          <a:xfrm>
            <a:off x="4125775" y="3701772"/>
            <a:ext cx="50223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3м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2" name="Прямоугольник 131"/>
          <p:cNvSpPr/>
          <p:nvPr/>
        </p:nvSpPr>
        <p:spPr>
          <a:xfrm>
            <a:off x="5947672" y="2922938"/>
            <a:ext cx="50667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101’’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" name="Прямоугольник 132"/>
          <p:cNvSpPr/>
          <p:nvPr/>
        </p:nvSpPr>
        <p:spPr>
          <a:xfrm>
            <a:off x="5972422" y="3653668"/>
            <a:ext cx="3593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7м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7965660" y="3655605"/>
            <a:ext cx="43633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12м</a:t>
            </a:r>
          </a:p>
        </p:txBody>
      </p:sp>
      <p:sp>
        <p:nvSpPr>
          <p:cNvPr id="135" name="Прямоугольник 134"/>
          <p:cNvSpPr/>
          <p:nvPr/>
        </p:nvSpPr>
        <p:spPr>
          <a:xfrm>
            <a:off x="7915908" y="2875002"/>
            <a:ext cx="50097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112’’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10002094" y="2875002"/>
            <a:ext cx="41457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4’’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10012222" y="3686064"/>
            <a:ext cx="61921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2м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8" name="Прямоугольник 137"/>
          <p:cNvSpPr/>
          <p:nvPr/>
        </p:nvSpPr>
        <p:spPr>
          <a:xfrm>
            <a:off x="2193771" y="4731942"/>
            <a:ext cx="9455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600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’’-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904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’’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" name="Прямоугольник 138"/>
          <p:cNvSpPr/>
          <p:nvPr/>
        </p:nvSpPr>
        <p:spPr>
          <a:xfrm>
            <a:off x="4302904" y="4718661"/>
            <a:ext cx="102245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600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’’-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1200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’’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0" name="Прямоугольник 139"/>
          <p:cNvSpPr/>
          <p:nvPr/>
        </p:nvSpPr>
        <p:spPr>
          <a:xfrm>
            <a:off x="6096000" y="5277876"/>
            <a:ext cx="2045905" cy="617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2590800" algn="l"/>
              </a:tabLs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ВПП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3311’’</a:t>
            </a:r>
          </a:p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ВПП 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max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4955’’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Прямоугольник 140"/>
          <p:cNvSpPr/>
          <p:nvPr/>
        </p:nvSpPr>
        <p:spPr>
          <a:xfrm>
            <a:off x="10543256" y="2270851"/>
            <a:ext cx="42973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10’’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" name="Прямоугольник 141"/>
          <p:cNvSpPr/>
          <p:nvPr/>
        </p:nvSpPr>
        <p:spPr>
          <a:xfrm>
            <a:off x="11546242" y="2271162"/>
            <a:ext cx="5257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5м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" name="Прямоугольник 142"/>
          <p:cNvSpPr/>
          <p:nvPr/>
        </p:nvSpPr>
        <p:spPr>
          <a:xfrm>
            <a:off x="6201010" y="4718661"/>
            <a:ext cx="9455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598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’’-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900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’’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4" name="Прямоугольник 143"/>
          <p:cNvSpPr/>
          <p:nvPr/>
        </p:nvSpPr>
        <p:spPr>
          <a:xfrm>
            <a:off x="8224689" y="4718661"/>
            <a:ext cx="100397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300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’’-</a:t>
            </a:r>
            <a:r>
              <a:rPr lang="en-US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402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’’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01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373429"/>
          </a:xfrm>
        </p:spPr>
        <p:txBody>
          <a:bodyPr>
            <a:norm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 целевого состояния «справка в один шаг»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9" y="1091381"/>
            <a:ext cx="10798164" cy="5021821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283767" y="3384755"/>
            <a:ext cx="1784953" cy="272845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Гардероб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54’’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38248" y="3384748"/>
            <a:ext cx="1725562" cy="272845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Холл </a:t>
            </a:r>
            <a:r>
              <a:rPr lang="ru-RU" sz="12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поликлиники</a:t>
            </a:r>
          </a:p>
          <a:p>
            <a:pPr algn="ctr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Администратор зала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уточняет причину обращения у пациента, маршрутизирует в необходимый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228’’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131670" y="3384748"/>
            <a:ext cx="1756783" cy="272845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</a:t>
            </a:r>
          </a:p>
          <a:p>
            <a:pPr algn="ctr"/>
            <a:r>
              <a:rPr lang="ru-RU" sz="12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в 1 шаг</a:t>
            </a:r>
            <a:r>
              <a:rPr lang="ru-RU" sz="12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Осмотр пациента, выдача готовой справки  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522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’’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596269" y="3367289"/>
            <a:ext cx="1845588" cy="272845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Гардероб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54’’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285965" y="1593700"/>
            <a:ext cx="1784953" cy="9937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Вход в поликлинику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554728" y="1564648"/>
            <a:ext cx="1887129" cy="9937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Выход из поликлиники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ый треугольник 11"/>
          <p:cNvSpPr/>
          <p:nvPr/>
        </p:nvSpPr>
        <p:spPr>
          <a:xfrm>
            <a:off x="1283039" y="1263182"/>
            <a:ext cx="598044" cy="312912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ый треугольник 12"/>
          <p:cNvSpPr/>
          <p:nvPr/>
        </p:nvSpPr>
        <p:spPr>
          <a:xfrm>
            <a:off x="1879834" y="1254753"/>
            <a:ext cx="616978" cy="323789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ый треугольник 13"/>
          <p:cNvSpPr/>
          <p:nvPr/>
        </p:nvSpPr>
        <p:spPr>
          <a:xfrm>
            <a:off x="2493653" y="1261343"/>
            <a:ext cx="620798" cy="324448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ый треугольник 14"/>
          <p:cNvSpPr/>
          <p:nvPr/>
        </p:nvSpPr>
        <p:spPr>
          <a:xfrm>
            <a:off x="8554729" y="1226807"/>
            <a:ext cx="701887" cy="349287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ый треугольник 15"/>
          <p:cNvSpPr/>
          <p:nvPr/>
        </p:nvSpPr>
        <p:spPr>
          <a:xfrm>
            <a:off x="9198974" y="1232994"/>
            <a:ext cx="686109" cy="343100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ый треугольник 16"/>
          <p:cNvSpPr/>
          <p:nvPr/>
        </p:nvSpPr>
        <p:spPr>
          <a:xfrm>
            <a:off x="9856423" y="1207114"/>
            <a:ext cx="585434" cy="357534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1881082" y="2592416"/>
            <a:ext cx="484632" cy="8154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верх 18"/>
          <p:cNvSpPr/>
          <p:nvPr/>
        </p:nvSpPr>
        <p:spPr>
          <a:xfrm>
            <a:off x="9256616" y="2552552"/>
            <a:ext cx="484632" cy="7972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2425665" y="2768809"/>
            <a:ext cx="97757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5м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859353" y="2855498"/>
            <a:ext cx="68393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10’’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9896873" y="2855498"/>
            <a:ext cx="39726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5м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446712" y="2777238"/>
            <a:ext cx="68225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10’’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Стрелка вправо 23"/>
          <p:cNvSpPr/>
          <p:nvPr/>
        </p:nvSpPr>
        <p:spPr>
          <a:xfrm>
            <a:off x="3068720" y="4432724"/>
            <a:ext cx="62604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5463810" y="4422371"/>
            <a:ext cx="629479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>
            <a:off x="7910628" y="4432724"/>
            <a:ext cx="645149" cy="4949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3180029" y="4017101"/>
            <a:ext cx="49015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4’’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164375" y="5016605"/>
            <a:ext cx="45717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2м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599618" y="4063391"/>
            <a:ext cx="41615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6’’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606652" y="5016605"/>
            <a:ext cx="3593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3м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988364" y="4100542"/>
            <a:ext cx="4240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11’’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8023195" y="4982892"/>
            <a:ext cx="45717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5м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0558035" y="5726408"/>
            <a:ext cx="126425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ВПП = 899’’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31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</Words>
  <Application>Microsoft Office PowerPoint</Application>
  <PresentationFormat>Широкоэкранный</PresentationFormat>
  <Paragraphs>98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Tw Cen MT</vt:lpstr>
      <vt:lpstr>Тема Office</vt:lpstr>
      <vt:lpstr>Карта текущего (исходного) состояния «справка в один шаг»</vt:lpstr>
      <vt:lpstr>Карта целевого состояния «справка в один шаг»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Карта текущего (исходного) состояния «справка в один шаг»</dc:title>
  <dc:creator>Екатерина Кокорина</dc:creator>
  <cp:lastModifiedBy>Екатерина Кокорина</cp:lastModifiedBy>
  <cp:revision>1</cp:revision>
  <dcterms:created xsi:type="dcterms:W3CDTF">2020-05-18T06:54:30Z</dcterms:created>
  <dcterms:modified xsi:type="dcterms:W3CDTF">2020-05-18T06:54:51Z</dcterms:modified>
</cp:coreProperties>
</file>