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7" r:id="rId2"/>
    <p:sldId id="315" r:id="rId3"/>
    <p:sldId id="316" r:id="rId4"/>
    <p:sldId id="340" r:id="rId5"/>
    <p:sldId id="347" r:id="rId6"/>
    <p:sldId id="350" r:id="rId7"/>
    <p:sldId id="351" r:id="rId8"/>
    <p:sldId id="346" r:id="rId9"/>
    <p:sldId id="353" r:id="rId10"/>
    <p:sldId id="355" r:id="rId11"/>
    <p:sldId id="297" r:id="rId12"/>
  </p:sldIdLst>
  <p:sldSz cx="12192000" cy="6858000"/>
  <p:notesSz cx="6858000" cy="9144000"/>
  <p:embeddedFontLst>
    <p:embeddedFont>
      <p:font typeface="Bw Quinta Pro Black" charset="-52"/>
      <p:boldItalic r:id="rId13"/>
    </p:embeddedFont>
    <p:embeddedFont>
      <p:font typeface="Tw Cen MT" pitchFamily="34" charset="0"/>
      <p:regular r:id="rId14"/>
      <p:bold r:id="rId15"/>
      <p:italic r:id="rId16"/>
      <p:boldItalic r:id="rId17"/>
    </p:embeddedFont>
    <p:embeddedFont>
      <p:font typeface="Franklin Gothic Book" pitchFamily="34" charset="0"/>
      <p:regular r:id="rId18"/>
      <p:italic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Tw Cen MT Condensed" pitchFamily="34" charset="0"/>
      <p:regular r:id="rId24"/>
      <p:bold r:id="rId25"/>
    </p:embeddedFont>
    <p:embeddedFont>
      <p:font typeface="Franklin Gothic Medium" pitchFamily="34" charset="0"/>
      <p:regular r:id="rId26"/>
      <p:italic r:id="rId27"/>
    </p:embeddedFont>
    <p:embeddedFont>
      <p:font typeface="Panton Black italic Caps" charset="-52"/>
      <p:regular r:id="rId28"/>
    </p:embeddedFont>
    <p:embeddedFont>
      <p:font typeface="Wingdings 3" pitchFamily="18" charset="2"/>
      <p:regular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373543"/>
    <a:srgbClr val="59131F"/>
    <a:srgbClr val="7B1B2B"/>
    <a:srgbClr val="9D2337"/>
    <a:srgbClr val="8B9685"/>
    <a:srgbClr val="39368F"/>
    <a:srgbClr val="B97FE5"/>
    <a:srgbClr val="F6B532"/>
    <a:srgbClr val="F8C662"/>
    <a:srgbClr val="FCE7B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52" autoAdjust="0"/>
    <p:restoredTop sz="94660" autoAdjust="0"/>
  </p:normalViewPr>
  <p:slideViewPr>
    <p:cSldViewPr snapToGrid="0">
      <p:cViewPr varScale="1">
        <p:scale>
          <a:sx n="69" d="100"/>
          <a:sy n="69" d="100"/>
        </p:scale>
        <p:origin x="-654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0224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17B521-0E43-4B06-A364-57EDA5E63F50}" type="doc">
      <dgm:prSet loTypeId="urn:microsoft.com/office/officeart/2005/8/layout/h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995F12-87B5-432E-8AB9-846972A3DA7D}" type="pres">
      <dgm:prSet presAssocID="{3E17B521-0E43-4B06-A364-57EDA5E63F50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209DF971-B497-4C9D-BB98-239041EB163C}" type="presOf" srcId="{3E17B521-0E43-4B06-A364-57EDA5E63F50}" destId="{83995F12-87B5-432E-8AB9-846972A3DA7D}" srcOrd="0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4016011-F268-4901-B781-8E37E12853B1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BEB6-2DDC-472F-8E9E-437C99313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4210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6011-F268-4901-B781-8E37E12853B1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BEB6-2DDC-472F-8E9E-437C99313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308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6011-F268-4901-B781-8E37E12853B1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BEB6-2DDC-472F-8E9E-437C99313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1598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6011-F268-4901-B781-8E37E12853B1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BEB6-2DDC-472F-8E9E-437C99313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444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6011-F268-4901-B781-8E37E12853B1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BEB6-2DDC-472F-8E9E-437C99313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7885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6011-F268-4901-B781-8E37E12853B1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BEB6-2DDC-472F-8E9E-437C99313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202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6011-F268-4901-B781-8E37E12853B1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BEB6-2DDC-472F-8E9E-437C99313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449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6011-F268-4901-B781-8E37E12853B1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BEB6-2DDC-472F-8E9E-437C99313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35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6011-F268-4901-B781-8E37E12853B1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BEB6-2DDC-472F-8E9E-437C99313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283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6011-F268-4901-B781-8E37E12853B1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BEB6-2DDC-472F-8E9E-437C99313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492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6011-F268-4901-B781-8E37E12853B1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BEB6-2DDC-472F-8E9E-437C99313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2466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04016011-F268-4901-B781-8E37E12853B1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79FBEB6-2DDC-472F-8E9E-437C99313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052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microsoft.com/office/2007/relationships/diagramDrawing" Target="../diagrams/drawing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/>
          <p:cNvCxnSpPr/>
          <p:nvPr/>
        </p:nvCxnSpPr>
        <p:spPr>
          <a:xfrm>
            <a:off x="0" y="4571999"/>
            <a:ext cx="1218895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>
            <a:noAutofit/>
          </a:bodyPr>
          <a:lstStyle/>
          <a:p>
            <a:r>
              <a:rPr lang="ru-RU" sz="4000" i="1">
                <a:solidFill>
                  <a:schemeClr val="bg1"/>
                </a:solidFill>
                <a:latin typeface="Bw Quinta Pro Black" panose="00000A00000000000000" pitchFamily="50" charset="-52"/>
                <a:cs typeface="Argocksaz Bold_viper78" panose="020B0604020202020204" pitchFamily="34" charset="0"/>
              </a:rPr>
              <a:t>Совет волонтеров</a:t>
            </a:r>
            <a:r>
              <a:rPr lang="en-US" sz="4000" i="1">
                <a:solidFill>
                  <a:schemeClr val="bg1"/>
                </a:solidFill>
                <a:latin typeface="Bw Quinta Pro Black" panose="00000A00000000000000" pitchFamily="50" charset="-52"/>
                <a:cs typeface="Argocksaz Bold_viper78" panose="020B0604020202020204" pitchFamily="34" charset="0"/>
              </a:rPr>
              <a:t> </a:t>
            </a:r>
            <a:r>
              <a:rPr lang="ru-RU" sz="6600" i="1" dirty="0">
                <a:solidFill>
                  <a:schemeClr val="bg1"/>
                </a:solidFill>
                <a:latin typeface="Bw Quinta Pro Black" panose="00000A00000000000000" pitchFamily="50" charset="-52"/>
                <a:cs typeface="Argocksaz Bold_viper78" panose="020B0604020202020204" pitchFamily="34" charset="0"/>
              </a:rPr>
              <a:t>И</a:t>
            </a:r>
            <a:r>
              <a:rPr lang="ru-RU" sz="4800" i="1" dirty="0">
                <a:solidFill>
                  <a:schemeClr val="bg1"/>
                </a:solidFill>
                <a:latin typeface="Bw Quinta Pro Black" panose="00000A00000000000000" pitchFamily="50" charset="-52"/>
                <a:cs typeface="Argocksaz Bold_viper78" panose="020B0604020202020204" pitchFamily="34" charset="0"/>
              </a:rPr>
              <a:t>В</a:t>
            </a:r>
            <a:r>
              <a:rPr lang="ru-RU" sz="6600" i="1" dirty="0">
                <a:solidFill>
                  <a:schemeClr val="bg1"/>
                </a:solidFill>
                <a:latin typeface="Bw Quinta Pro Black" panose="00000A00000000000000" pitchFamily="50" charset="-52"/>
                <a:cs typeface="Argocksaz Bold_viper78" panose="020B0604020202020204" pitchFamily="34" charset="0"/>
              </a:rPr>
              <a:t>ГМА</a:t>
            </a:r>
            <a:endParaRPr lang="ru-RU" sz="6000" i="1" dirty="0">
              <a:latin typeface="Bw Quinta Pro Black" panose="00000A00000000000000" pitchFamily="50" charset="-52"/>
              <a:cs typeface="Argocksaz Bold_viper78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8615840" y="5044730"/>
            <a:ext cx="3103923" cy="1293856"/>
            <a:chOff x="8615840" y="5044730"/>
            <a:chExt cx="3103923" cy="129385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615840" y="5131096"/>
              <a:ext cx="792405" cy="1121125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52411" y="5129321"/>
              <a:ext cx="1124674" cy="112467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821251" y="5044730"/>
              <a:ext cx="898512" cy="1293856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79" b="35535"/>
          <a:stretch/>
        </p:blipFill>
        <p:spPr/>
      </p:pic>
    </p:spTree>
    <p:extLst>
      <p:ext uri="{BB962C8B-B14F-4D97-AF65-F5344CB8AC3E}">
        <p14:creationId xmlns:p14="http://schemas.microsoft.com/office/powerpoint/2010/main" xmlns="" val="155212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2000" y="268635"/>
            <a:ext cx="7953376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u="sng" dirty="0">
                <a:solidFill>
                  <a:srgbClr val="FFFFFF"/>
                </a:solidFill>
              </a:rPr>
              <a:t>Специальные проекты:</a:t>
            </a:r>
          </a:p>
          <a:p>
            <a:pPr lvl="0"/>
            <a:endParaRPr lang="ru-RU" sz="2400" dirty="0">
              <a:solidFill>
                <a:srgbClr val="FFFFFF"/>
              </a:solidFill>
              <a:latin typeface="Franklin Gothic Medium" panose="020B06030201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ru-RU" sz="2000" dirty="0">
                <a:solidFill>
                  <a:srgbClr val="FFFFFF"/>
                </a:solidFill>
              </a:rPr>
              <a:t>Участие в организации </a:t>
            </a:r>
            <a:r>
              <a:rPr lang="en-US" sz="2000" dirty="0">
                <a:solidFill>
                  <a:srgbClr val="FFFFFF"/>
                </a:solidFill>
              </a:rPr>
              <a:t>I </a:t>
            </a:r>
            <a:r>
              <a:rPr lang="ru-RU" sz="2000" dirty="0">
                <a:solidFill>
                  <a:srgbClr val="FFFFFF"/>
                </a:solidFill>
              </a:rPr>
              <a:t>Международного форума волонтеров медиков 2019 в Иванове</a:t>
            </a:r>
          </a:p>
          <a:p>
            <a:pPr lvl="0"/>
            <a:r>
              <a:rPr lang="ru-RU" sz="1600" i="1" dirty="0">
                <a:solidFill>
                  <a:srgbClr val="FFFFFF"/>
                </a:solidFill>
              </a:rPr>
              <a:t>На форуме обсуждались вопросы развития добровольчества, современной медицины, общественного здоровья и </a:t>
            </a:r>
            <a:r>
              <a:rPr lang="ru-RU" sz="1600" i="1" dirty="0" err="1">
                <a:solidFill>
                  <a:srgbClr val="FFFFFF"/>
                </a:solidFill>
              </a:rPr>
              <a:t>надпрофессиональных</a:t>
            </a:r>
            <a:r>
              <a:rPr lang="ru-RU" sz="1600" i="1" dirty="0">
                <a:solidFill>
                  <a:srgbClr val="FFFFFF"/>
                </a:solidFill>
              </a:rPr>
              <a:t> компетенций.</a:t>
            </a:r>
          </a:p>
          <a:p>
            <a:pPr lvl="0"/>
            <a:endParaRPr lang="ru-RU" sz="1600" i="1" dirty="0">
              <a:solidFill>
                <a:srgbClr val="FFFFFF"/>
              </a:solidFill>
            </a:endParaRPr>
          </a:p>
          <a:p>
            <a:pPr lvl="0"/>
            <a:endParaRPr lang="ru-RU" sz="1600" i="1" dirty="0">
              <a:solidFill>
                <a:srgbClr val="FFFFFF"/>
              </a:solidFill>
            </a:endParaRPr>
          </a:p>
          <a:p>
            <a:pPr lvl="0"/>
            <a:r>
              <a:rPr lang="ru-RU" sz="2000" i="1" dirty="0">
                <a:solidFill>
                  <a:srgbClr val="FFFFFF"/>
                </a:solidFill>
              </a:rPr>
              <a:t>- </a:t>
            </a:r>
            <a:r>
              <a:rPr lang="ru-RU" sz="2000" dirty="0">
                <a:solidFill>
                  <a:srgbClr val="FFFFFF"/>
                </a:solidFill>
              </a:rPr>
              <a:t>Ежегодное проведение форума волонтёров медицинских образовательных организаций:  </a:t>
            </a:r>
          </a:p>
          <a:p>
            <a:pPr lvl="0"/>
            <a:r>
              <a:rPr lang="ru-RU" sz="1600" i="1" dirty="0">
                <a:solidFill>
                  <a:srgbClr val="FFFFFF"/>
                </a:solidFill>
              </a:rPr>
              <a:t>С 2016 года в сентябре, в медицинском центре «Решма» ФМБА России по инициативе </a:t>
            </a:r>
            <a:r>
              <a:rPr lang="ru-RU" sz="1600" i="1" dirty="0" err="1">
                <a:solidFill>
                  <a:srgbClr val="FFFFFF"/>
                </a:solidFill>
              </a:rPr>
              <a:t>ИвГМА</a:t>
            </a:r>
            <a:r>
              <a:rPr lang="ru-RU" sz="1600" i="1" dirty="0">
                <a:solidFill>
                  <a:srgbClr val="FFFFFF"/>
                </a:solidFill>
              </a:rPr>
              <a:t> проходит Форум волонтёров медицинских образовательных организаций.  </a:t>
            </a:r>
            <a:br>
              <a:rPr lang="ru-RU" sz="1600" i="1" dirty="0">
                <a:solidFill>
                  <a:srgbClr val="FFFFFF"/>
                </a:solidFill>
              </a:rPr>
            </a:br>
            <a:r>
              <a:rPr lang="ru-RU" sz="1600" i="1" dirty="0">
                <a:solidFill>
                  <a:srgbClr val="FFFFFF"/>
                </a:solidFill>
              </a:rPr>
              <a:t>В 2018 году прошел 3-ий форум волонтеров медицинских образовательных учреждений и он </a:t>
            </a:r>
            <a:r>
              <a:rPr lang="ru-RU" sz="2000" b="1" i="1" dirty="0">
                <a:solidFill>
                  <a:srgbClr val="FFFFFF"/>
                </a:solidFill>
              </a:rPr>
              <a:t>включен в план особо значимых мероприятий МЗ РФ. Форум поддержан </a:t>
            </a:r>
            <a:r>
              <a:rPr lang="ru-RU" sz="2000" b="1" i="1" dirty="0" smtClean="0">
                <a:solidFill>
                  <a:srgbClr val="FFFFFF"/>
                </a:solidFill>
              </a:rPr>
              <a:t>ФА</a:t>
            </a:r>
            <a:r>
              <a:rPr lang="ru-RU" sz="2000" b="1" i="1" dirty="0" smtClean="0">
                <a:solidFill>
                  <a:srgbClr val="FFFFFF"/>
                </a:solidFill>
              </a:rPr>
              <a:t>«</a:t>
            </a:r>
            <a:r>
              <a:rPr lang="ru-RU" sz="2000" b="1" i="1" dirty="0" err="1" smtClean="0">
                <a:solidFill>
                  <a:srgbClr val="FFFFFF"/>
                </a:solidFill>
              </a:rPr>
              <a:t>Росмолодежь</a:t>
            </a:r>
            <a:r>
              <a:rPr lang="ru-RU" sz="2000" b="1" i="1" dirty="0" smtClean="0">
                <a:solidFill>
                  <a:srgbClr val="FFFFFF"/>
                </a:solidFill>
              </a:rPr>
              <a:t>».</a:t>
            </a:r>
            <a:endParaRPr lang="ru-RU" sz="2000" b="1" i="1" dirty="0">
              <a:solidFill>
                <a:srgbClr val="FFFFFF"/>
              </a:solidFill>
            </a:endParaRPr>
          </a:p>
          <a:p>
            <a:pPr lvl="0"/>
            <a:endParaRPr lang="ru-RU" sz="1600" i="1" dirty="0">
              <a:solidFill>
                <a:srgbClr val="FFFFFF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ru-RU" sz="2000" dirty="0">
                <a:solidFill>
                  <a:srgbClr val="FFFFFF"/>
                </a:solidFill>
              </a:rPr>
              <a:t>Проведение Региональной школы Волонтера-медика:</a:t>
            </a:r>
          </a:p>
          <a:p>
            <a:pPr lvl="0"/>
            <a:r>
              <a:rPr lang="ru-RU" sz="1600" i="1" dirty="0">
                <a:solidFill>
                  <a:srgbClr val="FFFFFF"/>
                </a:solidFill>
              </a:rPr>
              <a:t>Образовательный проект, дающий каждому добровольцу в сфере здравоохранения возможность сформировать и развивать в себе значимые навыки и качества, выявить лидеров, укрепить рабочие отношения. Самые целеустремленные получают возможность сформулировать собственные проекты для дальнейшей реализации, а также принять участие в работе регионального отделения в качестве координатора проекта.</a:t>
            </a:r>
          </a:p>
          <a:p>
            <a:pPr lvl="0"/>
            <a:endParaRPr lang="ru-RU" i="1" dirty="0">
              <a:solidFill>
                <a:srgbClr val="FFFFFF"/>
              </a:solidFill>
            </a:endParaRPr>
          </a:p>
        </p:txBody>
      </p:sp>
      <p:pic>
        <p:nvPicPr>
          <p:cNvPr id="1026" name="Picture 2" descr="https://sun9-47.userapi.com/c844521/v844521556/effac/GPAKEADw9H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15376" y="2686724"/>
            <a:ext cx="3245434" cy="180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t="12235"/>
          <a:stretch/>
        </p:blipFill>
        <p:spPr>
          <a:xfrm>
            <a:off x="8715376" y="533400"/>
            <a:ext cx="3245434" cy="1899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t="6831" b="4258"/>
          <a:stretch/>
        </p:blipFill>
        <p:spPr>
          <a:xfrm>
            <a:off x="8715376" y="4743451"/>
            <a:ext cx="3245434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372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Panton Black italic Caps" panose="00000500000000000000" pitchFamily="50" charset="-52"/>
              </a:rPr>
              <a:t>Благодарим </a:t>
            </a:r>
            <a:br>
              <a:rPr lang="ru-RU" dirty="0">
                <a:solidFill>
                  <a:schemeClr val="bg1"/>
                </a:solidFill>
                <a:latin typeface="Panton Black italic Caps" panose="00000500000000000000" pitchFamily="50" charset="-52"/>
              </a:rPr>
            </a:br>
            <a:r>
              <a:rPr lang="ru-RU" dirty="0">
                <a:solidFill>
                  <a:schemeClr val="bg1"/>
                </a:solidFill>
                <a:latin typeface="Panton Black italic Caps" panose="00000500000000000000" pitchFamily="50" charset="-52"/>
              </a:rPr>
              <a:t>за внимание!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8615840" y="5044730"/>
            <a:ext cx="3103923" cy="1293856"/>
            <a:chOff x="8615840" y="5044730"/>
            <a:chExt cx="3103923" cy="129385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615840" y="5131096"/>
              <a:ext cx="792405" cy="1121125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52411" y="5129321"/>
              <a:ext cx="1124674" cy="1124674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821251" y="5044730"/>
              <a:ext cx="898512" cy="1293856"/>
            </a:xfrm>
            <a:prstGeom prst="rect">
              <a:avLst/>
            </a:prstGeom>
          </p:spPr>
        </p:pic>
      </p:grpSp>
      <p:pic>
        <p:nvPicPr>
          <p:cNvPr id="10" name="Рисунок 9" descr="15.jpg"/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21807" b="218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84714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/>
          <p:cNvCxnSpPr/>
          <p:nvPr/>
        </p:nvCxnSpPr>
        <p:spPr>
          <a:xfrm>
            <a:off x="0" y="4571999"/>
            <a:ext cx="1218895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>
            <a:noAutofit/>
          </a:bodyPr>
          <a:lstStyle/>
          <a:p>
            <a:r>
              <a:rPr lang="ru-RU" sz="3200" i="1" dirty="0">
                <a:solidFill>
                  <a:schemeClr val="bg1"/>
                </a:solidFill>
                <a:latin typeface="Bw Quinta Pro Black" panose="00000A00000000000000" pitchFamily="50" charset="-52"/>
                <a:cs typeface="Argocksaz Bold_viper78" panose="020B0604020202020204" pitchFamily="34" charset="0"/>
              </a:rPr>
              <a:t>Процент вовлеченности студентов в волонтерскую деятельность – 20%</a:t>
            </a:r>
            <a:endParaRPr lang="ru-RU" sz="4800" i="1" dirty="0">
              <a:latin typeface="Bw Quinta Pro Black" panose="00000A00000000000000" pitchFamily="50" charset="-52"/>
              <a:cs typeface="Argocksaz Bold_viper78" panose="020B0604020202020204" pitchFamily="34" charset="0"/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" r="7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8610599" y="4960138"/>
            <a:ext cx="3581401" cy="146304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Bw Quinta Pro Black" panose="00000A00000000000000" pitchFamily="50" charset="-52"/>
              </a:rPr>
              <a:t>Дата основания – 2011 год.</a:t>
            </a:r>
            <a:br>
              <a:rPr lang="ru-RU" sz="2000" dirty="0">
                <a:solidFill>
                  <a:schemeClr val="bg1"/>
                </a:solidFill>
                <a:latin typeface="Bw Quinta Pro Black" panose="00000A00000000000000" pitchFamily="50" charset="-52"/>
              </a:rPr>
            </a:br>
            <a:r>
              <a:rPr lang="ru-RU" sz="2000" dirty="0">
                <a:solidFill>
                  <a:schemeClr val="bg1"/>
                </a:solidFill>
                <a:latin typeface="Bw Quinta Pro Black" panose="00000A00000000000000" pitchFamily="50" charset="-52"/>
              </a:rPr>
              <a:t>Сайт: </a:t>
            </a:r>
            <a:r>
              <a:rPr lang="en-US" sz="2000" dirty="0">
                <a:solidFill>
                  <a:schemeClr val="bg1"/>
                </a:solidFill>
                <a:latin typeface="Bw Quinta Pro Black" panose="00000A00000000000000" pitchFamily="50" charset="-52"/>
              </a:rPr>
              <a:t>https://vk.com/volonteriisma</a:t>
            </a:r>
            <a:endParaRPr lang="ru-RU" sz="2800" dirty="0">
              <a:solidFill>
                <a:schemeClr val="bg1"/>
              </a:solidFill>
              <a:latin typeface="Bw Quinta Pro Black" panose="00000A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3583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" y="4960138"/>
            <a:ext cx="8399417" cy="1463040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Bw Quinta Pro Black" panose="00000A00000000000000" pitchFamily="50" charset="-52"/>
              </a:rPr>
              <a:t>Направления деятельности</a:t>
            </a: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" r="13"/>
          <a:stretch>
            <a:fillRect/>
          </a:stretch>
        </p:blipFill>
        <p:spPr>
          <a:xfrm>
            <a:off x="3175" y="-106363"/>
            <a:ext cx="12188825" cy="457200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endParaRPr lang="ru-RU" sz="2000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1525047727"/>
              </p:ext>
            </p:extLst>
          </p:nvPr>
        </p:nvGraphicFramePr>
        <p:xfrm>
          <a:off x="318053" y="-19878"/>
          <a:ext cx="11661912" cy="4333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7469830-9FF7-494C-8CCC-FB41574DB869}"/>
              </a:ext>
            </a:extLst>
          </p:cNvPr>
          <p:cNvSpPr txBox="1"/>
          <p:nvPr/>
        </p:nvSpPr>
        <p:spPr>
          <a:xfrm>
            <a:off x="396300" y="250156"/>
            <a:ext cx="112457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i="1" u="sng" dirty="0">
                <a:solidFill>
                  <a:schemeClr val="bg1"/>
                </a:solidFill>
              </a:rPr>
              <a:t>Медицинское </a:t>
            </a:r>
            <a:r>
              <a:rPr lang="ru-RU" sz="2400" b="1" i="1" u="sng" dirty="0" err="1">
                <a:solidFill>
                  <a:schemeClr val="bg1"/>
                </a:solidFill>
              </a:rPr>
              <a:t>волонтерство</a:t>
            </a:r>
            <a:r>
              <a:rPr lang="ru-RU" sz="2400" b="1" i="1" u="sng" dirty="0">
                <a:solidFill>
                  <a:schemeClr val="bg1"/>
                </a:solidFill>
              </a:rPr>
              <a:t> (</a:t>
            </a:r>
            <a:r>
              <a:rPr lang="ru-RU" sz="2400" b="1" i="1" u="sng" dirty="0" err="1">
                <a:solidFill>
                  <a:schemeClr val="bg1"/>
                </a:solidFill>
              </a:rPr>
              <a:t>волонтерство</a:t>
            </a:r>
            <a:r>
              <a:rPr lang="ru-RU" sz="2400" b="1" i="1" u="sng" dirty="0">
                <a:solidFill>
                  <a:schemeClr val="bg1"/>
                </a:solidFill>
              </a:rPr>
              <a:t> «</a:t>
            </a:r>
            <a:r>
              <a:rPr lang="en-US" sz="2400" b="1" i="1" u="sng" dirty="0">
                <a:solidFill>
                  <a:schemeClr val="bg1"/>
                </a:solidFill>
              </a:rPr>
              <a:t>Pro Bono</a:t>
            </a:r>
            <a:r>
              <a:rPr lang="ru-RU" sz="2400" b="1" i="1" u="sng" dirty="0">
                <a:solidFill>
                  <a:schemeClr val="bg1"/>
                </a:solidFill>
              </a:rPr>
              <a:t>»)</a:t>
            </a:r>
          </a:p>
          <a:p>
            <a:pPr marL="342900" indent="-342900">
              <a:buAutoNum type="arabicPeriod"/>
            </a:pPr>
            <a:r>
              <a:rPr lang="ru-RU" sz="2400" b="1" i="1" u="sng" dirty="0">
                <a:solidFill>
                  <a:schemeClr val="bg1"/>
                </a:solidFill>
              </a:rPr>
              <a:t>Социальное </a:t>
            </a:r>
            <a:r>
              <a:rPr lang="ru-RU" sz="2400" b="1" i="1" u="sng" dirty="0" err="1">
                <a:solidFill>
                  <a:schemeClr val="bg1"/>
                </a:solidFill>
              </a:rPr>
              <a:t>волонтерство</a:t>
            </a:r>
            <a:endParaRPr lang="ru-RU" sz="2400" b="1" i="1" u="sng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ru-RU" sz="2400" b="1" i="1" u="sng" dirty="0">
                <a:solidFill>
                  <a:schemeClr val="bg1"/>
                </a:solidFill>
              </a:rPr>
              <a:t>Событийное </a:t>
            </a:r>
            <a:r>
              <a:rPr lang="ru-RU" sz="2400" b="1" i="1" u="sng" dirty="0" err="1">
                <a:solidFill>
                  <a:schemeClr val="bg1"/>
                </a:solidFill>
              </a:rPr>
              <a:t>волонтерство</a:t>
            </a:r>
            <a:r>
              <a:rPr lang="ru-RU" sz="2400" b="1" i="1" u="sng" dirty="0">
                <a:solidFill>
                  <a:schemeClr val="bg1"/>
                </a:solidFill>
              </a:rPr>
              <a:t> (</a:t>
            </a:r>
            <a:r>
              <a:rPr lang="ru-RU" sz="2000" b="1" i="1" u="sng" dirty="0" err="1">
                <a:solidFill>
                  <a:schemeClr val="bg1"/>
                </a:solidFill>
              </a:rPr>
              <a:t>эвент-волонтерство</a:t>
            </a:r>
            <a:r>
              <a:rPr lang="ru-RU" sz="2000" b="1" i="1" u="sng" dirty="0">
                <a:solidFill>
                  <a:schemeClr val="bg1"/>
                </a:solidFill>
              </a:rPr>
              <a:t>)</a:t>
            </a:r>
            <a:endParaRPr lang="ru-RU" sz="2400" b="1" i="1" u="sng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ru-RU" sz="2400" b="1" i="1" u="sng" dirty="0">
                <a:solidFill>
                  <a:schemeClr val="bg1"/>
                </a:solidFill>
              </a:rPr>
              <a:t>Экологическое </a:t>
            </a:r>
            <a:r>
              <a:rPr lang="ru-RU" sz="2400" b="1" i="1" u="sng" dirty="0" err="1">
                <a:solidFill>
                  <a:schemeClr val="bg1"/>
                </a:solidFill>
              </a:rPr>
              <a:t>волонтерство</a:t>
            </a:r>
            <a:endParaRPr lang="ru-RU" sz="2400" b="1" i="1" u="sng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ru-RU" sz="2400" b="1" i="1" u="sng" dirty="0">
                <a:solidFill>
                  <a:schemeClr val="bg1"/>
                </a:solidFill>
              </a:rPr>
              <a:t>Медиа-</a:t>
            </a:r>
            <a:r>
              <a:rPr lang="ru-RU" sz="2400" b="1" i="1" u="sng" dirty="0" err="1">
                <a:solidFill>
                  <a:schemeClr val="bg1"/>
                </a:solidFill>
              </a:rPr>
              <a:t>волонтерство</a:t>
            </a:r>
            <a:endParaRPr lang="ru-RU" sz="2400" b="1" i="1" u="sng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ru-RU" sz="2400" b="1" i="1" u="sng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ru-RU" sz="2400" b="1" i="1" u="sng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07359F-D806-4B84-AADE-61DBAB96183B}"/>
              </a:ext>
            </a:extLst>
          </p:cNvPr>
          <p:cNvSpPr txBox="1"/>
          <p:nvPr/>
        </p:nvSpPr>
        <p:spPr>
          <a:xfrm>
            <a:off x="5128953" y="2953308"/>
            <a:ext cx="527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Изображение выглядит как человек, здание, внешний, люди&#10;&#10;Автоматически созданное описание">
            <a:extLst>
              <a:ext uri="{FF2B5EF4-FFF2-40B4-BE49-F238E27FC236}">
                <a16:creationId xmlns:a16="http://schemas.microsoft.com/office/drawing/2014/main" xmlns="" id="{C6FD798B-F6DE-418E-86E5-E40EFD7A25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0389" y="4521267"/>
            <a:ext cx="3040611" cy="228045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внутренний, групп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4BFBA0F-D514-48D0-92B2-78482EDA9A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2173" y="1452078"/>
            <a:ext cx="5777947" cy="288897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ловек, в позе, групп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F9853D6-13E2-4A26-B735-5C2ECC9C6A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599" y="2646128"/>
            <a:ext cx="3742696" cy="280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4276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921097" y="921611"/>
            <a:ext cx="9720072" cy="6882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bg1"/>
              </a:solidFill>
              <a:latin typeface="Bw Quinta Pro Black" charset="-52"/>
            </a:endParaRPr>
          </a:p>
        </p:txBody>
      </p:sp>
      <p:sp>
        <p:nvSpPr>
          <p:cNvPr id="13" name="Содержимое 3"/>
          <p:cNvSpPr txBox="1">
            <a:spLocks/>
          </p:cNvSpPr>
          <p:nvPr/>
        </p:nvSpPr>
        <p:spPr>
          <a:xfrm>
            <a:off x="469432" y="2003398"/>
            <a:ext cx="11116494" cy="2233749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1DC5FDB-52C2-437E-A44D-43D0C3B29992}"/>
              </a:ext>
            </a:extLst>
          </p:cNvPr>
          <p:cNvSpPr/>
          <p:nvPr/>
        </p:nvSpPr>
        <p:spPr>
          <a:xfrm>
            <a:off x="921097" y="0"/>
            <a:ext cx="1119054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u="sng" dirty="0">
                <a:solidFill>
                  <a:schemeClr val="bg1"/>
                </a:solidFill>
              </a:rPr>
              <a:t>Медицинское </a:t>
            </a:r>
            <a:r>
              <a:rPr lang="ru-RU" sz="3200" b="1" i="1" u="sng" dirty="0" err="1">
                <a:solidFill>
                  <a:schemeClr val="bg1"/>
                </a:solidFill>
              </a:rPr>
              <a:t>волонтерство</a:t>
            </a:r>
            <a:r>
              <a:rPr lang="ru-RU" sz="3200" b="1" i="1" u="sng" dirty="0">
                <a:solidFill>
                  <a:schemeClr val="bg1"/>
                </a:solidFill>
              </a:rPr>
              <a:t> (</a:t>
            </a:r>
            <a:r>
              <a:rPr lang="ru-RU" sz="3200" b="1" i="1" u="sng" dirty="0" err="1">
                <a:solidFill>
                  <a:schemeClr val="bg1"/>
                </a:solidFill>
              </a:rPr>
              <a:t>волонтерство</a:t>
            </a:r>
            <a:r>
              <a:rPr lang="ru-RU" sz="3200" b="1" i="1" u="sng" dirty="0">
                <a:solidFill>
                  <a:schemeClr val="bg1"/>
                </a:solidFill>
              </a:rPr>
              <a:t> «</a:t>
            </a:r>
            <a:r>
              <a:rPr lang="en-US" sz="3200" b="1" i="1" u="sng" dirty="0">
                <a:solidFill>
                  <a:schemeClr val="bg1"/>
                </a:solidFill>
              </a:rPr>
              <a:t>Pro Bono</a:t>
            </a:r>
            <a:r>
              <a:rPr lang="ru-RU" sz="3200" b="1" i="1" u="sng" dirty="0">
                <a:solidFill>
                  <a:schemeClr val="bg1"/>
                </a:solidFill>
              </a:rPr>
              <a:t>»):</a:t>
            </a:r>
            <a:r>
              <a:rPr lang="ru-RU" b="1" i="1" u="sng" dirty="0">
                <a:solidFill>
                  <a:schemeClr val="bg1"/>
                </a:solidFill>
              </a:rPr>
              <a:t> </a:t>
            </a:r>
            <a:br>
              <a:rPr lang="ru-RU" b="1" i="1" u="sng" dirty="0">
                <a:solidFill>
                  <a:schemeClr val="bg1"/>
                </a:solidFill>
              </a:rPr>
            </a:br>
            <a:r>
              <a:rPr lang="ru-RU" i="1" dirty="0">
                <a:solidFill>
                  <a:schemeClr val="bg1"/>
                </a:solidFill>
              </a:rPr>
              <a:t>заключается в помощи лечебно-профилактическим учреждениям, профилактике социально значимых заболеваниях разного характера, популяризации кадрового донорства, </a:t>
            </a:r>
            <a:r>
              <a:rPr lang="ru-RU" i="1" dirty="0" err="1">
                <a:solidFill>
                  <a:schemeClr val="bg1"/>
                </a:solidFill>
              </a:rPr>
              <a:t>приверженству</a:t>
            </a:r>
            <a:r>
              <a:rPr lang="ru-RU" i="1" dirty="0">
                <a:solidFill>
                  <a:schemeClr val="bg1"/>
                </a:solidFill>
              </a:rPr>
              <a:t> к Здоровому Образу Жизни, профориентации школьников к медицине, сопровождении массовых мероприятий и обучению оказания первой помощи.</a:t>
            </a:r>
          </a:p>
          <a:p>
            <a:r>
              <a:rPr lang="ru-RU" sz="2000" dirty="0">
                <a:solidFill>
                  <a:schemeClr val="bg1"/>
                </a:solidFill>
              </a:rPr>
              <a:t>   - РО ВОД добровольцев в сфере здравоохранения «Волонтеры-медики»</a:t>
            </a:r>
          </a:p>
          <a:p>
            <a:r>
              <a:rPr lang="ru-RU" sz="2000" dirty="0">
                <a:solidFill>
                  <a:schemeClr val="bg1"/>
                </a:solidFill>
              </a:rPr>
              <a:t>   - ВО «Чужих детей не бывает»</a:t>
            </a:r>
          </a:p>
          <a:p>
            <a:r>
              <a:rPr lang="ru-RU" sz="2000" dirty="0">
                <a:solidFill>
                  <a:schemeClr val="bg1"/>
                </a:solidFill>
              </a:rPr>
              <a:t>   - ВО «</a:t>
            </a:r>
            <a:r>
              <a:rPr lang="ru-RU" sz="2000" dirty="0" err="1">
                <a:solidFill>
                  <a:schemeClr val="bg1"/>
                </a:solidFill>
              </a:rPr>
              <a:t>Кардиогвардия</a:t>
            </a:r>
            <a:r>
              <a:rPr lang="ru-RU" sz="2000" dirty="0">
                <a:solidFill>
                  <a:schemeClr val="bg1"/>
                </a:solidFill>
              </a:rPr>
              <a:t>»</a:t>
            </a:r>
          </a:p>
          <a:p>
            <a:r>
              <a:rPr lang="ru-RU" sz="2000" dirty="0">
                <a:solidFill>
                  <a:schemeClr val="bg1"/>
                </a:solidFill>
              </a:rPr>
              <a:t>   - ВО «Добро своими руками»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   - ВО «</a:t>
            </a:r>
            <a:r>
              <a:rPr lang="ru-RU" sz="2000" dirty="0" err="1">
                <a:solidFill>
                  <a:schemeClr val="bg1"/>
                </a:solidFill>
              </a:rPr>
              <a:t>ДоброДент</a:t>
            </a:r>
            <a:r>
              <a:rPr lang="ru-RU" sz="2000" dirty="0">
                <a:solidFill>
                  <a:schemeClr val="bg1"/>
                </a:solidFill>
              </a:rPr>
              <a:t>»</a:t>
            </a:r>
          </a:p>
          <a:p>
            <a:r>
              <a:rPr lang="ru-RU" sz="2000" dirty="0">
                <a:solidFill>
                  <a:schemeClr val="bg1"/>
                </a:solidFill>
              </a:rPr>
              <a:t>   - ВО «Время мудрости»</a:t>
            </a:r>
          </a:p>
          <a:p>
            <a:r>
              <a:rPr lang="ru-RU" sz="2000" dirty="0">
                <a:solidFill>
                  <a:schemeClr val="bg1"/>
                </a:solidFill>
              </a:rPr>
              <a:t>   - ВО «Неврологический десант»</a:t>
            </a:r>
          </a:p>
          <a:p>
            <a:r>
              <a:rPr lang="ru-RU" sz="2000" dirty="0">
                <a:solidFill>
                  <a:schemeClr val="bg1"/>
                </a:solidFill>
              </a:rPr>
              <a:t>   - ВО «Феникс»</a:t>
            </a:r>
          </a:p>
          <a:p>
            <a:pPr marL="342900" indent="-161925">
              <a:buFontTx/>
              <a:buChar char="-"/>
            </a:pPr>
            <a:r>
              <a:rPr lang="ru-RU" sz="2000" dirty="0">
                <a:solidFill>
                  <a:schemeClr val="bg1"/>
                </a:solidFill>
              </a:rPr>
              <a:t>ВО «Стоп-ВИЧ/СПИД»</a:t>
            </a:r>
          </a:p>
          <a:p>
            <a:pPr marL="342900" indent="-161925">
              <a:buFontTx/>
              <a:buChar char="-"/>
            </a:pPr>
            <a:r>
              <a:rPr lang="ru-RU" sz="2000" dirty="0">
                <a:solidFill>
                  <a:schemeClr val="bg1"/>
                </a:solidFill>
              </a:rPr>
              <a:t>ВО «Твой выбор»</a:t>
            </a:r>
          </a:p>
          <a:p>
            <a:r>
              <a:rPr lang="ru-RU" sz="2000" dirty="0">
                <a:solidFill>
                  <a:schemeClr val="bg1"/>
                </a:solidFill>
              </a:rPr>
              <a:t> </a:t>
            </a:r>
            <a:endParaRPr lang="ru-RU" sz="2000" dirty="0"/>
          </a:p>
        </p:txBody>
      </p:sp>
      <p:pic>
        <p:nvPicPr>
          <p:cNvPr id="14" name="Рисунок 13" descr="Изображение выглядит как человек, торт, красны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D051B9AB-2066-4E67-A68F-326501C8A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95840" y="1627708"/>
            <a:ext cx="1990086" cy="298512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ловек, носит, красный, держ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F659F2F-AD21-4C3E-A722-4C4658990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528" y="4690039"/>
            <a:ext cx="2764936" cy="2073702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человек, внешний, ребено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42CEE0C-5999-47DD-8BEF-8A1C2238ED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8646" y="3866754"/>
            <a:ext cx="2236514" cy="298512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ловек, в позе, фотография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8E5D33D-A77D-49E2-9249-AF6FF8D023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016217"/>
            <a:ext cx="2547137" cy="1692453"/>
          </a:xfrm>
          <a:prstGeom prst="rect">
            <a:avLst/>
          </a:prstGeom>
        </p:spPr>
      </p:pic>
      <p:pic>
        <p:nvPicPr>
          <p:cNvPr id="29" name="Рисунок 28" descr="36.jpg">
            <a:extLst>
              <a:ext uri="{FF2B5EF4-FFF2-40B4-BE49-F238E27FC236}">
                <a16:creationId xmlns:a16="http://schemas.microsoft.com/office/drawing/2014/main" xmlns="" id="{908B82FE-C4B2-498B-A4A7-427C23AE6E9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44987" y="4991427"/>
            <a:ext cx="2245987" cy="1480869"/>
          </a:xfrm>
          <a:prstGeom prst="rect">
            <a:avLst/>
          </a:prstGeom>
        </p:spPr>
      </p:pic>
      <p:pic>
        <p:nvPicPr>
          <p:cNvPr id="30" name="Рисунок 29" descr="18.jpg">
            <a:extLst>
              <a:ext uri="{FF2B5EF4-FFF2-40B4-BE49-F238E27FC236}">
                <a16:creationId xmlns:a16="http://schemas.microsoft.com/office/drawing/2014/main" xmlns="" id="{3EB25FB8-F236-45C7-AFB1-CC8FC4C6CD5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10660"/>
          <a:stretch>
            <a:fillRect/>
          </a:stretch>
        </p:blipFill>
        <p:spPr>
          <a:xfrm>
            <a:off x="6920000" y="4237147"/>
            <a:ext cx="2220146" cy="198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84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D9D589D-E3DC-4199-9EA1-DE5AFD9A22CE}"/>
              </a:ext>
            </a:extLst>
          </p:cNvPr>
          <p:cNvSpPr txBox="1"/>
          <p:nvPr/>
        </p:nvSpPr>
        <p:spPr>
          <a:xfrm>
            <a:off x="859002" y="0"/>
            <a:ext cx="787922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u="sng" dirty="0">
                <a:solidFill>
                  <a:schemeClr val="bg1"/>
                </a:solidFill>
              </a:rPr>
              <a:t>Социальное </a:t>
            </a:r>
            <a:r>
              <a:rPr lang="ru-RU" sz="3200" b="1" i="1" u="sng" dirty="0" err="1">
                <a:solidFill>
                  <a:schemeClr val="bg1"/>
                </a:solidFill>
              </a:rPr>
              <a:t>волонтерство</a:t>
            </a:r>
            <a:r>
              <a:rPr lang="ru-RU" sz="3200" b="1" i="1" u="sng" dirty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ru-RU" sz="2400" i="1" dirty="0">
                <a:solidFill>
                  <a:schemeClr val="bg1"/>
                </a:solidFill>
              </a:rPr>
              <a:t>ВО «Солнечные Друзья» </a:t>
            </a:r>
          </a:p>
          <a:p>
            <a:pPr marL="457200" indent="-457200">
              <a:buFontTx/>
              <a:buChar char="-"/>
            </a:pPr>
            <a:r>
              <a:rPr lang="ru-RU" sz="2400" i="1" dirty="0">
                <a:solidFill>
                  <a:schemeClr val="bg1"/>
                </a:solidFill>
              </a:rPr>
              <a:t>ВО «</a:t>
            </a:r>
            <a:r>
              <a:rPr lang="ru-RU" sz="2400" i="1" dirty="0" err="1">
                <a:solidFill>
                  <a:schemeClr val="bg1"/>
                </a:solidFill>
              </a:rPr>
              <a:t>Экодесант</a:t>
            </a:r>
            <a:r>
              <a:rPr lang="ru-RU" sz="2400" i="1" dirty="0">
                <a:solidFill>
                  <a:schemeClr val="bg1"/>
                </a:solidFill>
              </a:rPr>
              <a:t>» </a:t>
            </a:r>
          </a:p>
          <a:p>
            <a:pPr marL="457200" indent="-457200">
              <a:buFontTx/>
              <a:buChar char="-"/>
            </a:pPr>
            <a:r>
              <a:rPr lang="ru-RU" sz="2400" i="1" smtClean="0">
                <a:solidFill>
                  <a:schemeClr val="bg1"/>
                </a:solidFill>
              </a:rPr>
              <a:t>Проект </a:t>
            </a:r>
            <a:r>
              <a:rPr lang="ru-RU" sz="2400" i="1" dirty="0">
                <a:solidFill>
                  <a:schemeClr val="bg1"/>
                </a:solidFill>
              </a:rPr>
              <a:t>«</a:t>
            </a:r>
            <a:r>
              <a:rPr lang="ru-RU" sz="2400" i="1" dirty="0" err="1">
                <a:solidFill>
                  <a:schemeClr val="bg1"/>
                </a:solidFill>
              </a:rPr>
              <a:t>Волшенбники</a:t>
            </a:r>
            <a:r>
              <a:rPr lang="ru-RU" sz="2400" i="1" dirty="0">
                <a:solidFill>
                  <a:schemeClr val="bg1"/>
                </a:solidFill>
              </a:rPr>
              <a:t> в белых халатах»</a:t>
            </a:r>
            <a:endParaRPr lang="ru-RU" sz="2000" i="1" dirty="0">
              <a:solidFill>
                <a:schemeClr val="bg1"/>
              </a:solidFill>
            </a:endParaRPr>
          </a:p>
          <a:p>
            <a:r>
              <a:rPr lang="ru-RU" sz="2000" i="1" dirty="0">
                <a:solidFill>
                  <a:schemeClr val="bg1"/>
                </a:solidFill>
              </a:rPr>
              <a:t>Социальная адаптация детей с инвалидностью. Посещение приютов для животных. Помощь пожилым людям. Проведение благотворительных акций для детей для детей с инвалидностью и детей, оставшихся без попечения родителей.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8F67B0C-B4C4-4634-A0E4-D44E883A7E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1435" y="4090686"/>
            <a:ext cx="3150413" cy="2260486"/>
          </a:xfrm>
          <a:prstGeom prst="rect">
            <a:avLst/>
          </a:prstGeom>
        </p:spPr>
      </p:pic>
      <p:pic>
        <p:nvPicPr>
          <p:cNvPr id="4" name="Рисунок 3" descr="28.jpg">
            <a:extLst>
              <a:ext uri="{FF2B5EF4-FFF2-40B4-BE49-F238E27FC236}">
                <a16:creationId xmlns:a16="http://schemas.microsoft.com/office/drawing/2014/main" xmlns="" id="{8ED88461-18F2-4F7A-A4A2-84B99FE0EB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8826"/>
          <a:stretch>
            <a:fillRect/>
          </a:stretch>
        </p:blipFill>
        <p:spPr>
          <a:xfrm>
            <a:off x="8919364" y="625932"/>
            <a:ext cx="2957165" cy="1987426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собака, внутренний, держ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A6BEBF2-5CC5-4B34-A058-1FDDB05F07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1286" y="3770426"/>
            <a:ext cx="2175754" cy="2901006"/>
          </a:xfrm>
          <a:prstGeom prst="rect">
            <a:avLst/>
          </a:prstGeom>
        </p:spPr>
      </p:pic>
      <p:pic>
        <p:nvPicPr>
          <p:cNvPr id="8" name="Рисунок 7" descr="Изображение выглядит как кот, внутренний, млекопитающее,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xmlns="" id="{306D1A8A-7DF4-4C14-A21E-1BAB24777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737" y="3872462"/>
            <a:ext cx="2012387" cy="2683182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люди, группа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AA13432-44E8-48FF-9B02-6C23FA0DF8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8247" y="3810169"/>
            <a:ext cx="2771645" cy="207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396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F7FAA46-F63C-45FE-B4F0-A7E677E9F4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A9B7795-7E78-4F68-B6FE-6ECC916562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B8D726A5-7900-41B4-8D49-49B4A2010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 descr="Изображение выглядит как человек, внешний, здание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5847C8E-391E-4DB0-BFAD-7F81A62EF4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 b="24980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923821-0185-492B-A080-99D69446215D}"/>
              </a:ext>
            </a:extLst>
          </p:cNvPr>
          <p:cNvSpPr txBox="1"/>
          <p:nvPr/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i="1" u="sng" cap="all" spc="200" dirty="0" err="1">
                <a:latin typeface="+mj-lt"/>
                <a:ea typeface="+mj-ea"/>
                <a:cs typeface="+mj-cs"/>
              </a:rPr>
              <a:t>Событийное</a:t>
            </a:r>
            <a:r>
              <a:rPr lang="en-US" sz="5100" b="1" i="1" u="sng" cap="all" spc="200" dirty="0">
                <a:latin typeface="+mj-lt"/>
                <a:ea typeface="+mj-ea"/>
                <a:cs typeface="+mj-cs"/>
              </a:rPr>
              <a:t> </a:t>
            </a:r>
            <a:r>
              <a:rPr lang="en-US" sz="5100" b="1" i="1" u="sng" cap="all" spc="200" dirty="0" err="1">
                <a:latin typeface="+mj-lt"/>
                <a:ea typeface="+mj-ea"/>
                <a:cs typeface="+mj-cs"/>
              </a:rPr>
              <a:t>волонтерство</a:t>
            </a:r>
            <a:r>
              <a:rPr lang="en-US" sz="5100" b="1" i="1" u="sng" cap="all" spc="200" dirty="0">
                <a:latin typeface="+mj-lt"/>
                <a:ea typeface="+mj-ea"/>
                <a:cs typeface="+mj-cs"/>
              </a:rPr>
              <a:t>: </a:t>
            </a:r>
            <a:r>
              <a:rPr lang="en-US" sz="5100" b="1" i="1" u="sng" cap="all" spc="200" dirty="0" err="1">
                <a:latin typeface="+mj-lt"/>
                <a:ea typeface="+mj-ea"/>
                <a:cs typeface="+mj-cs"/>
              </a:rPr>
              <a:t>участие</a:t>
            </a:r>
            <a:r>
              <a:rPr lang="en-US" sz="5100" b="1" i="1" u="sng" cap="all" spc="200" dirty="0">
                <a:latin typeface="+mj-lt"/>
                <a:ea typeface="+mj-ea"/>
                <a:cs typeface="+mj-cs"/>
              </a:rPr>
              <a:t> в </a:t>
            </a:r>
            <a:r>
              <a:rPr lang="en-US" sz="5100" b="1" i="1" u="sng" cap="all" spc="200" dirty="0" err="1">
                <a:latin typeface="+mj-lt"/>
                <a:ea typeface="+mj-ea"/>
                <a:cs typeface="+mj-cs"/>
              </a:rPr>
              <a:t>мероприятиях</a:t>
            </a:r>
            <a:r>
              <a:rPr lang="en-US" sz="5100" b="1" i="1" u="sng" cap="all" spc="200" dirty="0">
                <a:latin typeface="+mj-lt"/>
                <a:ea typeface="+mj-ea"/>
                <a:cs typeface="+mj-cs"/>
              </a:rPr>
              <a:t> </a:t>
            </a:r>
            <a:r>
              <a:rPr lang="en-US" sz="5100" b="1" i="1" u="sng" cap="all" spc="200" dirty="0" err="1">
                <a:latin typeface="+mj-lt"/>
                <a:ea typeface="+mj-ea"/>
                <a:cs typeface="+mj-cs"/>
              </a:rPr>
              <a:t>различного</a:t>
            </a:r>
            <a:r>
              <a:rPr lang="en-US" sz="5100" b="1" i="1" u="sng" cap="all" spc="200" dirty="0">
                <a:latin typeface="+mj-lt"/>
                <a:ea typeface="+mj-ea"/>
                <a:cs typeface="+mj-cs"/>
              </a:rPr>
              <a:t> </a:t>
            </a:r>
            <a:r>
              <a:rPr lang="en-US" sz="5100" b="1" i="1" u="sng" cap="all" spc="200" dirty="0" err="1">
                <a:latin typeface="+mj-lt"/>
                <a:ea typeface="+mj-ea"/>
                <a:cs typeface="+mj-cs"/>
              </a:rPr>
              <a:t>уровня</a:t>
            </a:r>
            <a:r>
              <a:rPr lang="en-US" sz="5100" b="1" i="1" u="sng" cap="all" spc="200" dirty="0">
                <a:latin typeface="+mj-lt"/>
                <a:ea typeface="+mj-ea"/>
                <a:cs typeface="+mj-cs"/>
              </a:rPr>
              <a:t>: </a:t>
            </a:r>
            <a:r>
              <a:rPr lang="en-US" sz="5100" b="1" i="1" u="sng" cap="all" spc="200" dirty="0" err="1">
                <a:latin typeface="+mj-lt"/>
                <a:ea typeface="+mj-ea"/>
                <a:cs typeface="+mj-cs"/>
              </a:rPr>
              <a:t>от</a:t>
            </a:r>
            <a:r>
              <a:rPr lang="en-US" sz="5100" b="1" i="1" u="sng" cap="all" spc="200" dirty="0">
                <a:latin typeface="+mj-lt"/>
                <a:ea typeface="+mj-ea"/>
                <a:cs typeface="+mj-cs"/>
              </a:rPr>
              <a:t> </a:t>
            </a:r>
            <a:r>
              <a:rPr lang="en-US" sz="5100" b="1" i="1" u="sng" cap="all" spc="200" dirty="0" err="1">
                <a:latin typeface="+mj-lt"/>
                <a:ea typeface="+mj-ea"/>
                <a:cs typeface="+mj-cs"/>
              </a:rPr>
              <a:t>городских</a:t>
            </a:r>
            <a:r>
              <a:rPr lang="en-US" sz="5100" b="1" i="1" u="sng" cap="all" spc="200" dirty="0">
                <a:latin typeface="+mj-lt"/>
                <a:ea typeface="+mj-ea"/>
                <a:cs typeface="+mj-cs"/>
              </a:rPr>
              <a:t> </a:t>
            </a:r>
            <a:r>
              <a:rPr lang="en-US" sz="5100" b="1" i="1" u="sng" cap="all" spc="200" dirty="0" err="1">
                <a:latin typeface="+mj-lt"/>
                <a:ea typeface="+mj-ea"/>
                <a:cs typeface="+mj-cs"/>
              </a:rPr>
              <a:t>до</a:t>
            </a:r>
            <a:r>
              <a:rPr lang="en-US" sz="5100" b="1" i="1" u="sng" cap="all" spc="200" dirty="0">
                <a:latin typeface="+mj-lt"/>
                <a:ea typeface="+mj-ea"/>
                <a:cs typeface="+mj-cs"/>
              </a:rPr>
              <a:t> </a:t>
            </a:r>
            <a:r>
              <a:rPr lang="en-US" sz="5100" b="1" i="1" u="sng" cap="all" spc="200" dirty="0" err="1">
                <a:latin typeface="+mj-lt"/>
                <a:ea typeface="+mj-ea"/>
                <a:cs typeface="+mj-cs"/>
              </a:rPr>
              <a:t>международных</a:t>
            </a:r>
            <a:r>
              <a:rPr lang="en-US" sz="5100" b="1" i="1" u="sng" cap="all" spc="200" dirty="0">
                <a:latin typeface="+mj-lt"/>
                <a:ea typeface="+mj-ea"/>
                <a:cs typeface="+mj-cs"/>
              </a:rPr>
              <a:t>.</a:t>
            </a:r>
          </a:p>
          <a:p>
            <a:pPr algn="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5100" b="1" i="1" u="sng" cap="all" spc="200" dirty="0">
              <a:latin typeface="+mj-lt"/>
              <a:ea typeface="+mj-ea"/>
              <a:cs typeface="+mj-cs"/>
            </a:endParaRPr>
          </a:p>
          <a:p>
            <a:pPr algn="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5100" b="1" i="1" u="sng" cap="all" spc="200" dirty="0">
              <a:latin typeface="+mj-lt"/>
              <a:ea typeface="+mj-ea"/>
              <a:cs typeface="+mj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6E49661-E258-450C-8150-A91A6B30D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52689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ракетка, знак, игра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EEC8E50-9CF2-442B-BF4E-E7F629946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07" r="13191"/>
          <a:stretch/>
        </p:blipFill>
        <p:spPr>
          <a:xfrm>
            <a:off x="320045" y="320039"/>
            <a:ext cx="4570678" cy="412836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держит, внутренний, женщ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2B909DF-15E7-459C-801A-299B535A5A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" r="29801" b="-1"/>
          <a:stretch/>
        </p:blipFill>
        <p:spPr>
          <a:xfrm>
            <a:off x="4968251" y="307164"/>
            <a:ext cx="2249424" cy="414123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человек, внешний, здание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A9693A6-80E4-4B13-B679-2B6FE2B77C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7" r="13153" b="-5"/>
          <a:stretch/>
        </p:blipFill>
        <p:spPr>
          <a:xfrm>
            <a:off x="320044" y="4540158"/>
            <a:ext cx="2249424" cy="199780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внутренний, стол, человек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xmlns="" id="{89ACBF59-141A-4F9A-8D46-E3B944214F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22" r="4" b="28126"/>
          <a:stretch/>
        </p:blipFill>
        <p:spPr>
          <a:xfrm>
            <a:off x="2645048" y="4540158"/>
            <a:ext cx="4572626" cy="199780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человек, здание, стадион, забор&#10;&#10;Автоматически созданное описание">
            <a:extLst>
              <a:ext uri="{FF2B5EF4-FFF2-40B4-BE49-F238E27FC236}">
                <a16:creationId xmlns:a16="http://schemas.microsoft.com/office/drawing/2014/main" xmlns="" id="{88CE6377-8D7E-45DF-8C25-00D9A3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27" r="9700" b="-2"/>
          <a:stretch/>
        </p:blipFill>
        <p:spPr>
          <a:xfrm>
            <a:off x="7287920" y="320039"/>
            <a:ext cx="4572626" cy="623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471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B69DAC-296E-48AA-8F88-4CEC5CDBA315}"/>
              </a:ext>
            </a:extLst>
          </p:cNvPr>
          <p:cNvSpPr txBox="1"/>
          <p:nvPr/>
        </p:nvSpPr>
        <p:spPr>
          <a:xfrm>
            <a:off x="928196" y="306333"/>
            <a:ext cx="763391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u="sng" dirty="0">
                <a:solidFill>
                  <a:schemeClr val="bg1"/>
                </a:solidFill>
              </a:rPr>
              <a:t>Экологическое </a:t>
            </a:r>
            <a:r>
              <a:rPr lang="ru-RU" sz="3200" b="1" i="1" u="sng" dirty="0" err="1">
                <a:solidFill>
                  <a:schemeClr val="bg1"/>
                </a:solidFill>
              </a:rPr>
              <a:t>волонтерство</a:t>
            </a:r>
            <a:r>
              <a:rPr lang="ru-RU" sz="3200" b="1" i="1" u="sng" dirty="0">
                <a:solidFill>
                  <a:schemeClr val="bg1"/>
                </a:solidFill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ru-RU" sz="3200" dirty="0">
                <a:solidFill>
                  <a:schemeClr val="bg1"/>
                </a:solidFill>
                <a:latin typeface="Franklin Gothic Book" pitchFamily="34" charset="0"/>
              </a:rPr>
              <a:t>ВО «</a:t>
            </a:r>
            <a:r>
              <a:rPr lang="ru-RU" sz="3200" dirty="0" err="1">
                <a:solidFill>
                  <a:schemeClr val="bg1"/>
                </a:solidFill>
                <a:latin typeface="Franklin Gothic Book" pitchFamily="34" charset="0"/>
              </a:rPr>
              <a:t>Экодесант</a:t>
            </a:r>
            <a:r>
              <a:rPr lang="ru-RU" sz="3200" dirty="0">
                <a:solidFill>
                  <a:schemeClr val="bg1"/>
                </a:solidFill>
                <a:latin typeface="Franklin Gothic Book" pitchFamily="34" charset="0"/>
              </a:rPr>
              <a:t>» </a:t>
            </a:r>
          </a:p>
          <a:p>
            <a:pPr marL="285750" indent="-285750">
              <a:buFontTx/>
              <a:buChar char="-"/>
            </a:pPr>
            <a:endParaRPr lang="ru-RU" b="1" i="1" u="sng" dirty="0">
              <a:solidFill>
                <a:schemeClr val="bg1"/>
              </a:solidFill>
              <a:latin typeface="Franklin Gothic Book" pitchFamily="34" charset="0"/>
            </a:endParaRPr>
          </a:p>
          <a:p>
            <a:r>
              <a:rPr lang="ru-RU" i="1" dirty="0">
                <a:solidFill>
                  <a:schemeClr val="bg1"/>
                </a:solidFill>
                <a:latin typeface="Franklin Gothic Book" pitchFamily="34" charset="0"/>
              </a:rPr>
              <a:t>Занимается  исследованием качества окружающей среды, её охраной, а также привлечением внимания молодёжи к экологическим проблемам региона. </a:t>
            </a:r>
          </a:p>
          <a:p>
            <a:r>
              <a:rPr lang="ru-RU" b="1" i="1" u="sng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Рисунок 2" descr="11.jpg">
            <a:extLst>
              <a:ext uri="{FF2B5EF4-FFF2-40B4-BE49-F238E27FC236}">
                <a16:creationId xmlns:a16="http://schemas.microsoft.com/office/drawing/2014/main" xmlns="" id="{86EE9347-5123-4486-89B4-FF71CF9A6D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8669"/>
          <a:stretch/>
        </p:blipFill>
        <p:spPr>
          <a:xfrm>
            <a:off x="2034978" y="2325149"/>
            <a:ext cx="3592738" cy="2110088"/>
          </a:xfrm>
          <a:prstGeom prst="rect">
            <a:avLst/>
          </a:prstGeom>
        </p:spPr>
      </p:pic>
      <p:pic>
        <p:nvPicPr>
          <p:cNvPr id="4" name="Рисунок 3" descr="24.jpg">
            <a:extLst>
              <a:ext uri="{FF2B5EF4-FFF2-40B4-BE49-F238E27FC236}">
                <a16:creationId xmlns:a16="http://schemas.microsoft.com/office/drawing/2014/main" xmlns="" id="{A1C4DE79-3568-4196-B432-1DB8D59EC7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673" r="8398"/>
          <a:stretch/>
        </p:blipFill>
        <p:spPr>
          <a:xfrm>
            <a:off x="8503921" y="135433"/>
            <a:ext cx="3225228" cy="2815598"/>
          </a:xfrm>
          <a:prstGeom prst="rect">
            <a:avLst/>
          </a:prstGeom>
        </p:spPr>
      </p:pic>
      <p:pic>
        <p:nvPicPr>
          <p:cNvPr id="7" name="Рисунок 6" descr="25.jpg">
            <a:extLst>
              <a:ext uri="{FF2B5EF4-FFF2-40B4-BE49-F238E27FC236}">
                <a16:creationId xmlns:a16="http://schemas.microsoft.com/office/drawing/2014/main" xmlns="" id="{183ECDA8-E070-43A5-9116-1237821F29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7286" t="8448" r="4048"/>
          <a:stretch/>
        </p:blipFill>
        <p:spPr>
          <a:xfrm>
            <a:off x="2853116" y="4558936"/>
            <a:ext cx="2915197" cy="2259873"/>
          </a:xfrm>
          <a:prstGeom prst="rect">
            <a:avLst/>
          </a:prstGeom>
        </p:spPr>
      </p:pic>
      <p:pic>
        <p:nvPicPr>
          <p:cNvPr id="8" name="Рисунок 7" descr="12.jpg">
            <a:extLst>
              <a:ext uri="{FF2B5EF4-FFF2-40B4-BE49-F238E27FC236}">
                <a16:creationId xmlns:a16="http://schemas.microsoft.com/office/drawing/2014/main" xmlns="" id="{F96EBFC1-6B8D-4C6F-A4D2-DADFC23213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5901" t="11579" r="441" b="6077"/>
          <a:stretch/>
        </p:blipFill>
        <p:spPr>
          <a:xfrm>
            <a:off x="32643" y="4435237"/>
            <a:ext cx="2820473" cy="225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109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652469-EA33-4CC5-ABAA-7E5BB95BAC6A}"/>
              </a:ext>
            </a:extLst>
          </p:cNvPr>
          <p:cNvSpPr txBox="1"/>
          <p:nvPr/>
        </p:nvSpPr>
        <p:spPr>
          <a:xfrm>
            <a:off x="902372" y="547401"/>
            <a:ext cx="1069152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u="sng" dirty="0">
                <a:solidFill>
                  <a:schemeClr val="bg1"/>
                </a:solidFill>
              </a:rPr>
              <a:t>Медиа - </a:t>
            </a:r>
            <a:r>
              <a:rPr lang="ru-RU" sz="3200" b="1" i="1" u="sng" dirty="0" err="1">
                <a:solidFill>
                  <a:schemeClr val="bg1"/>
                </a:solidFill>
              </a:rPr>
              <a:t>волонтерство</a:t>
            </a:r>
            <a:r>
              <a:rPr lang="ru-RU" sz="3200" b="1" i="1" u="sng" dirty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ru-RU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#Медик_</a:t>
            </a:r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Time</a:t>
            </a:r>
            <a:endParaRPr lang="ru-RU" sz="3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endParaRPr lang="ru-RU" i="1" dirty="0">
              <a:solidFill>
                <a:schemeClr val="bg1"/>
              </a:solidFill>
            </a:endParaRPr>
          </a:p>
          <a:p>
            <a:r>
              <a:rPr lang="ru-RU" i="1" dirty="0">
                <a:solidFill>
                  <a:schemeClr val="bg1"/>
                </a:solidFill>
              </a:rPr>
              <a:t>Освещение </a:t>
            </a:r>
            <a:r>
              <a:rPr lang="ru-RU" i="1" dirty="0" err="1">
                <a:solidFill>
                  <a:schemeClr val="bg1"/>
                </a:solidFill>
              </a:rPr>
              <a:t>внутривузовских</a:t>
            </a:r>
            <a:r>
              <a:rPr lang="ru-RU" i="1" dirty="0">
                <a:solidFill>
                  <a:schemeClr val="bg1"/>
                </a:solidFill>
              </a:rPr>
              <a:t> событий, а так же событий городского, регионального, межрегионального и всероссийского уровней, где принимают участие наши студенты и волонтеры. Ознакомление с нововведениями в учебном и культурном аспектах. Актуальные новости из академии.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9654" t="14904" r="12345" b="14423"/>
          <a:stretch/>
        </p:blipFill>
        <p:spPr>
          <a:xfrm>
            <a:off x="9812726" y="241542"/>
            <a:ext cx="1781175" cy="17282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985" y="3038474"/>
            <a:ext cx="2654865" cy="35361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6470" r="4034"/>
          <a:stretch/>
        </p:blipFill>
        <p:spPr>
          <a:xfrm>
            <a:off x="589028" y="3038474"/>
            <a:ext cx="4219576" cy="35361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13075" r="12694"/>
          <a:stretch/>
        </p:blipFill>
        <p:spPr>
          <a:xfrm>
            <a:off x="7662231" y="3038474"/>
            <a:ext cx="3931669" cy="352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4466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Волонтёры">
      <a:dk1>
        <a:srgbClr val="7351AF"/>
      </a:dk1>
      <a:lt1>
        <a:srgbClr val="FFFFFF"/>
      </a:lt1>
      <a:dk2>
        <a:srgbClr val="6E4DA9"/>
      </a:dk2>
      <a:lt2>
        <a:srgbClr val="FDADBA"/>
      </a:lt2>
      <a:accent1>
        <a:srgbClr val="FA5948"/>
      </a:accent1>
      <a:accent2>
        <a:srgbClr val="A88BE9"/>
      </a:accent2>
      <a:accent3>
        <a:srgbClr val="B97FE5"/>
      </a:accent3>
      <a:accent4>
        <a:srgbClr val="BAAEEC"/>
      </a:accent4>
      <a:accent5>
        <a:srgbClr val="A181DB"/>
      </a:accent5>
      <a:accent6>
        <a:srgbClr val="FF0000"/>
      </a:accent6>
      <a:hlink>
        <a:srgbClr val="E1E4FF"/>
      </a:hlink>
      <a:folHlink>
        <a:srgbClr val="5363FF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248</Words>
  <Application>Microsoft Office PowerPoint</Application>
  <PresentationFormat>Произвольный</PresentationFormat>
  <Paragraphs>48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Arial</vt:lpstr>
      <vt:lpstr>Bw Quinta Pro Black</vt:lpstr>
      <vt:lpstr>Argocksaz Bold_viper78</vt:lpstr>
      <vt:lpstr>Tw Cen MT</vt:lpstr>
      <vt:lpstr>Franklin Gothic Book</vt:lpstr>
      <vt:lpstr>Calibri</vt:lpstr>
      <vt:lpstr>Tw Cen MT Condensed</vt:lpstr>
      <vt:lpstr>Franklin Gothic Medium</vt:lpstr>
      <vt:lpstr>Panton Black italic Caps</vt:lpstr>
      <vt:lpstr>Wingdings 3</vt:lpstr>
      <vt:lpstr>Интеграл</vt:lpstr>
      <vt:lpstr>Совет волонтеров ИВГМА</vt:lpstr>
      <vt:lpstr>Процент вовлеченности студентов в волонтерскую деятельность – 20%</vt:lpstr>
      <vt:lpstr>Направления деятельности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Благодарим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Совет волонтеров ИВГМА</dc:title>
  <dc:creator>Анна Терновых</dc:creator>
  <cp:lastModifiedBy>Артем</cp:lastModifiedBy>
  <cp:revision>21</cp:revision>
  <dcterms:created xsi:type="dcterms:W3CDTF">2019-11-10T18:10:18Z</dcterms:created>
  <dcterms:modified xsi:type="dcterms:W3CDTF">2019-12-14T19:50:53Z</dcterms:modified>
</cp:coreProperties>
</file>