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70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31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8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054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46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3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76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27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17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19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49E55-A761-4B35-BED7-D4A832EA639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2766-86A0-49E5-9103-D8FD949752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94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3468000" y="2740680"/>
            <a:ext cx="82656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ЭХО-КГ</a:t>
            </a:r>
            <a:endParaRPr/>
          </a:p>
        </p:txBody>
      </p:sp>
      <p:sp>
        <p:nvSpPr>
          <p:cNvPr id="102" name="CustomShape 2"/>
          <p:cNvSpPr/>
          <p:nvPr/>
        </p:nvSpPr>
        <p:spPr>
          <a:xfrm>
            <a:off x="2095320" y="271476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УЗИ</a:t>
            </a:r>
            <a:endParaRPr/>
          </a:p>
        </p:txBody>
      </p:sp>
      <p:sp>
        <p:nvSpPr>
          <p:cNvPr id="103" name="CustomShape 3"/>
          <p:cNvSpPr/>
          <p:nvPr/>
        </p:nvSpPr>
        <p:spPr>
          <a:xfrm>
            <a:off x="9589080" y="2697480"/>
            <a:ext cx="82656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педиатр</a:t>
            </a:r>
            <a:endParaRPr/>
          </a:p>
        </p:txBody>
      </p:sp>
      <p:sp>
        <p:nvSpPr>
          <p:cNvPr id="104" name="CustomShape 4"/>
          <p:cNvSpPr/>
          <p:nvPr/>
        </p:nvSpPr>
        <p:spPr>
          <a:xfrm>
            <a:off x="8364000" y="276012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окулист</a:t>
            </a:r>
            <a:endParaRPr/>
          </a:p>
        </p:txBody>
      </p:sp>
      <p:sp>
        <p:nvSpPr>
          <p:cNvPr id="105" name="CustomShape 5"/>
          <p:cNvSpPr/>
          <p:nvPr/>
        </p:nvSpPr>
        <p:spPr>
          <a:xfrm>
            <a:off x="7033080" y="2736000"/>
            <a:ext cx="826560" cy="73512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невролог</a:t>
            </a:r>
            <a:endParaRPr/>
          </a:p>
        </p:txBody>
      </p:sp>
      <p:sp>
        <p:nvSpPr>
          <p:cNvPr id="106" name="CustomShape 6"/>
          <p:cNvSpPr/>
          <p:nvPr/>
        </p:nvSpPr>
        <p:spPr>
          <a:xfrm>
            <a:off x="5881800" y="273600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ЛОР</a:t>
            </a:r>
            <a:endParaRPr/>
          </a:p>
        </p:txBody>
      </p:sp>
      <p:sp>
        <p:nvSpPr>
          <p:cNvPr id="107" name="CustomShape 7"/>
          <p:cNvSpPr/>
          <p:nvPr/>
        </p:nvSpPr>
        <p:spPr>
          <a:xfrm>
            <a:off x="4657800" y="2736000"/>
            <a:ext cx="825840" cy="73512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хирург</a:t>
            </a:r>
            <a:endParaRPr/>
          </a:p>
        </p:txBody>
      </p:sp>
      <p:sp>
        <p:nvSpPr>
          <p:cNvPr id="108" name="CustomShape 8"/>
          <p:cNvSpPr/>
          <p:nvPr/>
        </p:nvSpPr>
        <p:spPr>
          <a:xfrm>
            <a:off x="1918920" y="1472400"/>
            <a:ext cx="994320" cy="740160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9"/>
          <p:cNvSpPr/>
          <p:nvPr/>
        </p:nvSpPr>
        <p:spPr>
          <a:xfrm flipH="1">
            <a:off x="2664120" y="10692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CustomShape 10"/>
          <p:cNvSpPr/>
          <p:nvPr/>
        </p:nvSpPr>
        <p:spPr>
          <a:xfrm flipH="1">
            <a:off x="2414640" y="10692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1" name="CustomShape 11"/>
          <p:cNvSpPr/>
          <p:nvPr/>
        </p:nvSpPr>
        <p:spPr>
          <a:xfrm flipH="1">
            <a:off x="2165160" y="10692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" name="CustomShape 12"/>
          <p:cNvSpPr/>
          <p:nvPr/>
        </p:nvSpPr>
        <p:spPr>
          <a:xfrm flipH="1">
            <a:off x="1915680" y="1069200"/>
            <a:ext cx="24624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Line 13"/>
          <p:cNvSpPr/>
          <p:nvPr/>
        </p:nvSpPr>
        <p:spPr>
          <a:xfrm>
            <a:off x="1937280" y="1472400"/>
            <a:ext cx="979200" cy="720"/>
          </a:xfrm>
          <a:prstGeom prst="line">
            <a:avLst/>
          </a:prstGeom>
          <a:ln w="2844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CustomShape 14"/>
          <p:cNvSpPr/>
          <p:nvPr/>
        </p:nvSpPr>
        <p:spPr>
          <a:xfrm>
            <a:off x="1918920" y="1661040"/>
            <a:ext cx="101952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поставщик</a:t>
            </a:r>
            <a:endParaRPr/>
          </a:p>
        </p:txBody>
      </p:sp>
      <p:sp>
        <p:nvSpPr>
          <p:cNvPr id="115" name="CustomShape 15"/>
          <p:cNvSpPr/>
          <p:nvPr/>
        </p:nvSpPr>
        <p:spPr>
          <a:xfrm>
            <a:off x="9395400" y="1566720"/>
            <a:ext cx="994320" cy="740160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" name="CustomShape 16"/>
          <p:cNvSpPr/>
          <p:nvPr/>
        </p:nvSpPr>
        <p:spPr>
          <a:xfrm flipH="1">
            <a:off x="10140240" y="1162800"/>
            <a:ext cx="24624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17"/>
          <p:cNvSpPr/>
          <p:nvPr/>
        </p:nvSpPr>
        <p:spPr>
          <a:xfrm flipH="1">
            <a:off x="9890760" y="1162800"/>
            <a:ext cx="24624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18"/>
          <p:cNvSpPr/>
          <p:nvPr/>
        </p:nvSpPr>
        <p:spPr>
          <a:xfrm flipH="1">
            <a:off x="9640920" y="1162800"/>
            <a:ext cx="24624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19"/>
          <p:cNvSpPr/>
          <p:nvPr/>
        </p:nvSpPr>
        <p:spPr>
          <a:xfrm flipH="1">
            <a:off x="9392160" y="1162800"/>
            <a:ext cx="24624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Line 20"/>
          <p:cNvSpPr/>
          <p:nvPr/>
        </p:nvSpPr>
        <p:spPr>
          <a:xfrm>
            <a:off x="9413760" y="1565640"/>
            <a:ext cx="979200" cy="720"/>
          </a:xfrm>
          <a:prstGeom prst="line">
            <a:avLst/>
          </a:prstGeom>
          <a:ln w="2844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21"/>
          <p:cNvSpPr/>
          <p:nvPr/>
        </p:nvSpPr>
        <p:spPr>
          <a:xfrm>
            <a:off x="9520680" y="1740600"/>
            <a:ext cx="101916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заказчик</a:t>
            </a:r>
            <a:endParaRPr/>
          </a:p>
        </p:txBody>
      </p:sp>
      <p:sp>
        <p:nvSpPr>
          <p:cNvPr id="122" name="CustomShape 22"/>
          <p:cNvSpPr/>
          <p:nvPr/>
        </p:nvSpPr>
        <p:spPr>
          <a:xfrm>
            <a:off x="1635960" y="3312000"/>
            <a:ext cx="50904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23"/>
          <p:cNvSpPr/>
          <p:nvPr/>
        </p:nvSpPr>
        <p:spPr>
          <a:xfrm>
            <a:off x="2820000" y="2226600"/>
            <a:ext cx="50904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24"/>
          <p:cNvSpPr/>
          <p:nvPr/>
        </p:nvSpPr>
        <p:spPr>
          <a:xfrm>
            <a:off x="7875480" y="2370600"/>
            <a:ext cx="50904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25"/>
          <p:cNvSpPr/>
          <p:nvPr/>
        </p:nvSpPr>
        <p:spPr>
          <a:xfrm>
            <a:off x="6630600" y="2364480"/>
            <a:ext cx="50904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26"/>
          <p:cNvSpPr/>
          <p:nvPr/>
        </p:nvSpPr>
        <p:spPr>
          <a:xfrm>
            <a:off x="5284200" y="2360160"/>
            <a:ext cx="50832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27"/>
          <p:cNvSpPr/>
          <p:nvPr/>
        </p:nvSpPr>
        <p:spPr>
          <a:xfrm>
            <a:off x="1666920" y="2357280"/>
            <a:ext cx="509040" cy="509040"/>
          </a:xfrm>
          <a:prstGeom prst="star7">
            <a:avLst>
              <a:gd name="adj" fmla="val 18274"/>
              <a:gd name="hf" fmla="val 102572"/>
              <a:gd name="vf" fmla="val 105210"/>
            </a:avLst>
          </a:prstGeom>
          <a:solidFill>
            <a:schemeClr val="accent2"/>
          </a:solidFill>
          <a:ln w="19080">
            <a:solidFill>
              <a:srgbClr val="8F3B3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28"/>
          <p:cNvSpPr/>
          <p:nvPr/>
        </p:nvSpPr>
        <p:spPr>
          <a:xfrm>
            <a:off x="1738200" y="2500200"/>
            <a:ext cx="285480" cy="21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1,2</a:t>
            </a:r>
            <a:endParaRPr/>
          </a:p>
        </p:txBody>
      </p:sp>
      <p:sp>
        <p:nvSpPr>
          <p:cNvPr id="129" name="CustomShape 29"/>
          <p:cNvSpPr/>
          <p:nvPr/>
        </p:nvSpPr>
        <p:spPr>
          <a:xfrm>
            <a:off x="2807760" y="2382840"/>
            <a:ext cx="80388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1,2,4</a:t>
            </a:r>
            <a:endParaRPr dirty="0"/>
          </a:p>
        </p:txBody>
      </p:sp>
      <p:sp>
        <p:nvSpPr>
          <p:cNvPr id="130" name="CustomShape 30"/>
          <p:cNvSpPr/>
          <p:nvPr/>
        </p:nvSpPr>
        <p:spPr>
          <a:xfrm>
            <a:off x="5328120" y="2485080"/>
            <a:ext cx="530640" cy="21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1,5,4</a:t>
            </a:r>
            <a:endParaRPr dirty="0"/>
          </a:p>
        </p:txBody>
      </p:sp>
      <p:sp>
        <p:nvSpPr>
          <p:cNvPr id="131" name="CustomShape 31"/>
          <p:cNvSpPr/>
          <p:nvPr/>
        </p:nvSpPr>
        <p:spPr>
          <a:xfrm>
            <a:off x="6661560" y="2483280"/>
            <a:ext cx="4741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1,5,4</a:t>
            </a:r>
            <a:endParaRPr dirty="0"/>
          </a:p>
        </p:txBody>
      </p:sp>
      <p:sp>
        <p:nvSpPr>
          <p:cNvPr id="132" name="CustomShape 32"/>
          <p:cNvSpPr/>
          <p:nvPr/>
        </p:nvSpPr>
        <p:spPr>
          <a:xfrm>
            <a:off x="7906440" y="2550960"/>
            <a:ext cx="59796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1,5,4</a:t>
            </a:r>
            <a:endParaRPr dirty="0"/>
          </a:p>
        </p:txBody>
      </p:sp>
      <p:graphicFrame>
        <p:nvGraphicFramePr>
          <p:cNvPr id="133" name="Table 33"/>
          <p:cNvGraphicFramePr/>
          <p:nvPr/>
        </p:nvGraphicFramePr>
        <p:xfrm>
          <a:off x="2024040" y="4071960"/>
          <a:ext cx="928440" cy="1020360"/>
        </p:xfrm>
        <a:graphic>
          <a:graphicData uri="http://schemas.openxmlformats.org/drawingml/2006/table">
            <a:tbl>
              <a:tblPr/>
              <a:tblGrid>
                <a:gridCol w="32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1800’'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90’’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1710’’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4" name="Table 34"/>
          <p:cNvGraphicFramePr/>
          <p:nvPr/>
        </p:nvGraphicFramePr>
        <p:xfrm>
          <a:off x="3423000" y="4089240"/>
          <a:ext cx="815400" cy="1054080"/>
        </p:xfrm>
        <a:graphic>
          <a:graphicData uri="http://schemas.openxmlformats.org/drawingml/2006/table">
            <a:tbl>
              <a:tblPr/>
              <a:tblGrid>
                <a:gridCol w="291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5" name="Table 35"/>
          <p:cNvGraphicFramePr/>
          <p:nvPr/>
        </p:nvGraphicFramePr>
        <p:xfrm>
          <a:off x="4681200" y="4092480"/>
          <a:ext cx="818280" cy="1045080"/>
        </p:xfrm>
        <a:graphic>
          <a:graphicData uri="http://schemas.openxmlformats.org/drawingml/2006/table">
            <a:tbl>
              <a:tblPr/>
              <a:tblGrid>
                <a:gridCol w="30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 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 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6" name="Table 36"/>
          <p:cNvGraphicFramePr/>
          <p:nvPr/>
        </p:nvGraphicFramePr>
        <p:xfrm>
          <a:off x="5887200" y="4085640"/>
          <a:ext cx="848520" cy="1028160"/>
        </p:xfrm>
        <a:graphic>
          <a:graphicData uri="http://schemas.openxmlformats.org/drawingml/2006/table">
            <a:tbl>
              <a:tblPr/>
              <a:tblGrid>
                <a:gridCol w="351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 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 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 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7" name="Table 37"/>
          <p:cNvGraphicFramePr/>
          <p:nvPr/>
        </p:nvGraphicFramePr>
        <p:xfrm>
          <a:off x="7014360" y="4101120"/>
          <a:ext cx="839520" cy="1028160"/>
        </p:xfrm>
        <a:graphic>
          <a:graphicData uri="http://schemas.openxmlformats.org/drawingml/2006/table">
            <a:tbl>
              <a:tblPr/>
              <a:tblGrid>
                <a:gridCol w="3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8" name="Table 38"/>
          <p:cNvGraphicFramePr/>
          <p:nvPr/>
        </p:nvGraphicFramePr>
        <p:xfrm>
          <a:off x="8257080" y="4071960"/>
          <a:ext cx="898560" cy="999720"/>
        </p:xfrm>
        <a:graphic>
          <a:graphicData uri="http://schemas.openxmlformats.org/drawingml/2006/table">
            <a:tbl>
              <a:tblPr/>
              <a:tblGrid>
                <a:gridCol w="41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9" name="Table 39"/>
          <p:cNvGraphicFramePr/>
          <p:nvPr/>
        </p:nvGraphicFramePr>
        <p:xfrm>
          <a:off x="9593760" y="4051440"/>
          <a:ext cx="841320" cy="1020240"/>
        </p:xfrm>
        <a:graphic>
          <a:graphicData uri="http://schemas.openxmlformats.org/drawingml/2006/table">
            <a:tbl>
              <a:tblPr/>
              <a:tblGrid>
                <a:gridCol w="35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600''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90''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510''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0" name="CustomShape 40"/>
          <p:cNvSpPr/>
          <p:nvPr/>
        </p:nvSpPr>
        <p:spPr>
          <a:xfrm>
            <a:off x="2916480" y="1488600"/>
            <a:ext cx="360" cy="360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0" y="0"/>
                </a:moveTo>
              </a:path>
            </a:pathLst>
          </a:custGeom>
          <a:solidFill>
            <a:schemeClr val="accent1"/>
          </a:solidFill>
          <a:ln w="25560">
            <a:solidFill>
              <a:srgbClr val="3B608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CustomShape 41"/>
          <p:cNvSpPr/>
          <p:nvPr/>
        </p:nvSpPr>
        <p:spPr>
          <a:xfrm>
            <a:off x="2911440" y="1419120"/>
            <a:ext cx="360" cy="70920"/>
          </a:xfrm>
          <a:custGeom>
            <a:avLst/>
            <a:gdLst/>
            <a:ahLst/>
            <a:cxnLst/>
            <a:rect l="l" t="t" r="r" b="b"/>
            <a:pathLst>
              <a:path w="635" h="72390">
                <a:moveTo>
                  <a:pt x="0" y="72389"/>
                </a:moveTo>
                <a:lnTo>
                  <a:pt x="0" y="0"/>
                </a:lnTo>
                <a:lnTo>
                  <a:pt x="0" y="72389"/>
                </a:lnTo>
              </a:path>
            </a:pathLst>
          </a:custGeom>
          <a:solidFill>
            <a:schemeClr val="accent1"/>
          </a:solidFill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CustomShape 42"/>
          <p:cNvSpPr/>
          <p:nvPr/>
        </p:nvSpPr>
        <p:spPr>
          <a:xfrm>
            <a:off x="10386120" y="1541880"/>
            <a:ext cx="1800" cy="65880"/>
          </a:xfrm>
          <a:custGeom>
            <a:avLst/>
            <a:gdLst/>
            <a:ahLst/>
            <a:cxnLst/>
            <a:rect l="l" t="t" r="r" b="b"/>
            <a:pathLst>
              <a:path w="3175" h="67310">
                <a:moveTo>
                  <a:pt x="1769" y="67309"/>
                </a:moveTo>
                <a:cubicBezTo>
                  <a:pt x="2237" y="52457"/>
                  <a:pt x="3174" y="37697"/>
                  <a:pt x="3174" y="22754"/>
                </a:cubicBezTo>
                <a:cubicBezTo>
                  <a:pt x="3174" y="0"/>
                  <a:pt x="0" y="14136"/>
                  <a:pt x="3174" y="2952"/>
                </a:cubicBezTo>
                <a:lnTo>
                  <a:pt x="1769" y="67309"/>
                </a:lnTo>
              </a:path>
            </a:pathLst>
          </a:custGeom>
          <a:solidFill>
            <a:schemeClr val="accent1"/>
          </a:solidFill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3" name="CustomShape 43"/>
          <p:cNvSpPr/>
          <p:nvPr/>
        </p:nvSpPr>
        <p:spPr>
          <a:xfrm>
            <a:off x="3441720" y="1739520"/>
            <a:ext cx="606240" cy="583920"/>
          </a:xfrm>
          <a:prstGeom prst="triangle">
            <a:avLst>
              <a:gd name="adj" fmla="val 21600"/>
            </a:avLst>
          </a:prstGeom>
          <a:solidFill>
            <a:srgbClr val="FFFF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4" name="CustomShape 44"/>
          <p:cNvSpPr/>
          <p:nvPr/>
        </p:nvSpPr>
        <p:spPr>
          <a:xfrm>
            <a:off x="3453600" y="1961280"/>
            <a:ext cx="145764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15-21</a:t>
            </a:r>
            <a:endParaRPr/>
          </a:p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день</a:t>
            </a:r>
            <a:endParaRPr/>
          </a:p>
        </p:txBody>
      </p:sp>
      <p:sp>
        <p:nvSpPr>
          <p:cNvPr id="145" name="CustomShape 45"/>
          <p:cNvSpPr/>
          <p:nvPr/>
        </p:nvSpPr>
        <p:spPr>
          <a:xfrm>
            <a:off x="5988000" y="1728000"/>
            <a:ext cx="597240" cy="552240"/>
          </a:xfrm>
          <a:prstGeom prst="triangle">
            <a:avLst>
              <a:gd name="adj" fmla="val 21600"/>
            </a:avLst>
          </a:prstGeom>
          <a:solidFill>
            <a:srgbClr val="FFFF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" name="CustomShape 46"/>
          <p:cNvSpPr/>
          <p:nvPr/>
        </p:nvSpPr>
        <p:spPr>
          <a:xfrm>
            <a:off x="6001320" y="1915200"/>
            <a:ext cx="92232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3-6</a:t>
            </a:r>
            <a:endParaRPr/>
          </a:p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дней</a:t>
            </a:r>
            <a:endParaRPr/>
          </a:p>
        </p:txBody>
      </p:sp>
      <p:sp>
        <p:nvSpPr>
          <p:cNvPr id="147" name="CustomShape 47"/>
          <p:cNvSpPr/>
          <p:nvPr/>
        </p:nvSpPr>
        <p:spPr>
          <a:xfrm>
            <a:off x="7235400" y="1654920"/>
            <a:ext cx="606240" cy="583920"/>
          </a:xfrm>
          <a:prstGeom prst="triangle">
            <a:avLst>
              <a:gd name="adj" fmla="val 21600"/>
            </a:avLst>
          </a:prstGeom>
          <a:solidFill>
            <a:srgbClr val="FFFF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" name="CustomShape 48"/>
          <p:cNvSpPr/>
          <p:nvPr/>
        </p:nvSpPr>
        <p:spPr>
          <a:xfrm>
            <a:off x="7305600" y="1872000"/>
            <a:ext cx="62604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7-14</a:t>
            </a:r>
            <a:endParaRPr/>
          </a:p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дней</a:t>
            </a:r>
            <a:endParaRPr/>
          </a:p>
        </p:txBody>
      </p:sp>
      <p:sp>
        <p:nvSpPr>
          <p:cNvPr id="149" name="CustomShape 49"/>
          <p:cNvSpPr/>
          <p:nvPr/>
        </p:nvSpPr>
        <p:spPr>
          <a:xfrm>
            <a:off x="2166960" y="2286000"/>
            <a:ext cx="49500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29''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50" name="CustomShape 50"/>
          <p:cNvSpPr/>
          <p:nvPr/>
        </p:nvSpPr>
        <p:spPr>
          <a:xfrm>
            <a:off x="4294920" y="2878920"/>
            <a:ext cx="62136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43’’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51" name="CustomShape 51"/>
          <p:cNvSpPr/>
          <p:nvPr/>
        </p:nvSpPr>
        <p:spPr>
          <a:xfrm>
            <a:off x="5500920" y="2836800"/>
            <a:ext cx="48672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17,5’’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52" name="CustomShape 52"/>
          <p:cNvSpPr/>
          <p:nvPr/>
        </p:nvSpPr>
        <p:spPr>
          <a:xfrm>
            <a:off x="6675120" y="2873880"/>
            <a:ext cx="611760" cy="31820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2.0’’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53" name="CustomShape 53"/>
          <p:cNvSpPr/>
          <p:nvPr/>
        </p:nvSpPr>
        <p:spPr>
          <a:xfrm>
            <a:off x="365760" y="156960"/>
            <a:ext cx="10089120" cy="787320"/>
          </a:xfrm>
          <a:prstGeom prst="roundRect">
            <a:avLst>
              <a:gd name="adj" fmla="val 14400"/>
            </a:avLst>
          </a:prstGeom>
          <a:solidFill>
            <a:srgbClr val="00B050"/>
          </a:solidFill>
          <a:ln w="38160">
            <a:solidFill>
              <a:srgbClr val="FFFFFF"/>
            </a:solidFill>
            <a:round/>
          </a:ln>
          <a:effectLst>
            <a:outerShdw blurRad="40005" dist="1980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b="1" cap="all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КПСЦ </a:t>
            </a:r>
            <a:r>
              <a:rPr lang="ru-RU" b="1" cap="all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текущего СОСТОЯНИЯ проекта </a:t>
            </a:r>
            <a:r>
              <a:rPr lang="ru-RU" b="1" cap="all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«оптимизация времени проведения </a:t>
            </a:r>
            <a:r>
              <a:rPr lang="ru-RU" b="1" cap="all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профосмотров</a:t>
            </a:r>
            <a:r>
              <a:rPr lang="ru-RU" b="1" cap="all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 </a:t>
            </a:r>
            <a:r>
              <a:rPr lang="ru-RU" b="1" cap="all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детей </a:t>
            </a:r>
            <a:r>
              <a:rPr lang="ru-RU" b="1" cap="all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в возрасте 1 месяца»</a:t>
            </a:r>
            <a:endParaRPr dirty="0"/>
          </a:p>
        </p:txBody>
      </p:sp>
      <p:sp>
        <p:nvSpPr>
          <p:cNvPr id="154" name="CustomShape 54"/>
          <p:cNvSpPr/>
          <p:nvPr/>
        </p:nvSpPr>
        <p:spPr>
          <a:xfrm>
            <a:off x="8508000" y="1632960"/>
            <a:ext cx="606240" cy="583920"/>
          </a:xfrm>
          <a:prstGeom prst="triangle">
            <a:avLst>
              <a:gd name="adj" fmla="val 21600"/>
            </a:avLst>
          </a:prstGeom>
          <a:solidFill>
            <a:srgbClr val="FFFF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CustomShape 55"/>
          <p:cNvSpPr/>
          <p:nvPr/>
        </p:nvSpPr>
        <p:spPr>
          <a:xfrm>
            <a:off x="8525640" y="1872000"/>
            <a:ext cx="41400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7-18</a:t>
            </a:r>
            <a:endParaRPr/>
          </a:p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дней</a:t>
            </a:r>
            <a:endParaRPr/>
          </a:p>
        </p:txBody>
      </p:sp>
      <p:sp>
        <p:nvSpPr>
          <p:cNvPr id="156" name="CustomShape 56"/>
          <p:cNvSpPr/>
          <p:nvPr/>
        </p:nvSpPr>
        <p:spPr>
          <a:xfrm>
            <a:off x="6738960" y="3071880"/>
            <a:ext cx="298440" cy="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7"/>
          <p:cNvSpPr/>
          <p:nvPr/>
        </p:nvSpPr>
        <p:spPr>
          <a:xfrm>
            <a:off x="7953240" y="3143160"/>
            <a:ext cx="298800" cy="360"/>
          </a:xfrm>
          <a:custGeom>
            <a:avLst/>
            <a:gdLst/>
            <a:ahLst/>
            <a:cxnLst/>
            <a:rect l="l" t="t" r="r" b="b"/>
            <a:pathLst>
              <a:path w="300355">
                <a:moveTo>
                  <a:pt x="0" y="0"/>
                </a:moveTo>
                <a:lnTo>
                  <a:pt x="300341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58"/>
          <p:cNvSpPr/>
          <p:nvPr/>
        </p:nvSpPr>
        <p:spPr>
          <a:xfrm>
            <a:off x="9224040" y="3074400"/>
            <a:ext cx="298800" cy="360"/>
          </a:xfrm>
          <a:custGeom>
            <a:avLst/>
            <a:gdLst/>
            <a:ahLst/>
            <a:cxnLst/>
            <a:rect l="l" t="t" r="r" b="b"/>
            <a:pathLst>
              <a:path w="300355">
                <a:moveTo>
                  <a:pt x="0" y="0"/>
                </a:moveTo>
                <a:lnTo>
                  <a:pt x="300341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59"/>
          <p:cNvSpPr/>
          <p:nvPr/>
        </p:nvSpPr>
        <p:spPr>
          <a:xfrm>
            <a:off x="2168400" y="2216880"/>
            <a:ext cx="360" cy="477360"/>
          </a:xfrm>
          <a:custGeom>
            <a:avLst/>
            <a:gdLst/>
            <a:ahLst/>
            <a:cxnLst/>
            <a:rect l="l" t="t" r="r" b="b"/>
            <a:pathLst>
              <a:path w="635" h="478790">
                <a:moveTo>
                  <a:pt x="0" y="0"/>
                </a:moveTo>
                <a:lnTo>
                  <a:pt x="0" y="478768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0" name="CustomShape 60"/>
          <p:cNvSpPr/>
          <p:nvPr/>
        </p:nvSpPr>
        <p:spPr>
          <a:xfrm flipV="1">
            <a:off x="10004520" y="2287080"/>
            <a:ext cx="360" cy="403560"/>
          </a:xfrm>
          <a:custGeom>
            <a:avLst/>
            <a:gdLst/>
            <a:ahLst/>
            <a:cxnLst/>
            <a:rect l="l" t="t" r="r" b="b"/>
            <a:pathLst>
              <a:path w="635" h="405130">
                <a:moveTo>
                  <a:pt x="0" y="0"/>
                </a:moveTo>
                <a:lnTo>
                  <a:pt x="0" y="405111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CustomShape 61"/>
          <p:cNvSpPr/>
          <p:nvPr/>
        </p:nvSpPr>
        <p:spPr>
          <a:xfrm>
            <a:off x="2919720" y="2740680"/>
            <a:ext cx="73764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8.5’’</a:t>
            </a:r>
            <a:endParaRPr/>
          </a:p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endParaRPr/>
          </a:p>
        </p:txBody>
      </p:sp>
      <p:sp>
        <p:nvSpPr>
          <p:cNvPr id="162" name="CustomShape 62"/>
          <p:cNvSpPr/>
          <p:nvPr/>
        </p:nvSpPr>
        <p:spPr>
          <a:xfrm>
            <a:off x="2994960" y="3071880"/>
            <a:ext cx="54396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10,5 м</a:t>
            </a:r>
            <a:endParaRPr dirty="0"/>
          </a:p>
        </p:txBody>
      </p:sp>
      <p:sp>
        <p:nvSpPr>
          <p:cNvPr id="163" name="CustomShape 63"/>
          <p:cNvSpPr/>
          <p:nvPr/>
        </p:nvSpPr>
        <p:spPr>
          <a:xfrm>
            <a:off x="7797360" y="2858400"/>
            <a:ext cx="60516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68’’</a:t>
            </a:r>
            <a:endParaRPr/>
          </a:p>
        </p:txBody>
      </p:sp>
      <p:sp>
        <p:nvSpPr>
          <p:cNvPr id="164" name="CustomShape 64"/>
          <p:cNvSpPr/>
          <p:nvPr/>
        </p:nvSpPr>
        <p:spPr>
          <a:xfrm>
            <a:off x="7797360" y="3102840"/>
            <a:ext cx="82224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77,25 м</a:t>
            </a:r>
            <a:endParaRPr dirty="0"/>
          </a:p>
        </p:txBody>
      </p:sp>
      <p:sp>
        <p:nvSpPr>
          <p:cNvPr id="165" name="CustomShape 65"/>
          <p:cNvSpPr/>
          <p:nvPr/>
        </p:nvSpPr>
        <p:spPr>
          <a:xfrm>
            <a:off x="9218280" y="2865240"/>
            <a:ext cx="63288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32’’</a:t>
            </a:r>
            <a:endParaRPr/>
          </a:p>
        </p:txBody>
      </p:sp>
      <p:sp>
        <p:nvSpPr>
          <p:cNvPr id="166" name="CustomShape 66"/>
          <p:cNvSpPr/>
          <p:nvPr/>
        </p:nvSpPr>
        <p:spPr>
          <a:xfrm>
            <a:off x="9155640" y="3080880"/>
            <a:ext cx="65484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38,25 м</a:t>
            </a:r>
            <a:endParaRPr dirty="0"/>
          </a:p>
        </p:txBody>
      </p:sp>
      <p:sp>
        <p:nvSpPr>
          <p:cNvPr id="167" name="CustomShape 67"/>
          <p:cNvSpPr/>
          <p:nvPr/>
        </p:nvSpPr>
        <p:spPr>
          <a:xfrm>
            <a:off x="6626640" y="3096000"/>
            <a:ext cx="873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2,25 м</a:t>
            </a:r>
            <a:endParaRPr dirty="0"/>
          </a:p>
        </p:txBody>
      </p:sp>
      <p:sp>
        <p:nvSpPr>
          <p:cNvPr id="168" name="CustomShape 68"/>
          <p:cNvSpPr/>
          <p:nvPr/>
        </p:nvSpPr>
        <p:spPr>
          <a:xfrm>
            <a:off x="5444553" y="3141393"/>
            <a:ext cx="71064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21,75 м</a:t>
            </a:r>
            <a:endParaRPr dirty="0"/>
          </a:p>
        </p:txBody>
      </p:sp>
      <p:sp>
        <p:nvSpPr>
          <p:cNvPr id="169" name="CustomShape 69"/>
          <p:cNvSpPr/>
          <p:nvPr/>
        </p:nvSpPr>
        <p:spPr>
          <a:xfrm>
            <a:off x="4238400" y="3168000"/>
            <a:ext cx="11023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53,25 м</a:t>
            </a:r>
            <a:endParaRPr dirty="0"/>
          </a:p>
        </p:txBody>
      </p:sp>
      <p:sp>
        <p:nvSpPr>
          <p:cNvPr id="170" name="CustomShape 70"/>
          <p:cNvSpPr/>
          <p:nvPr/>
        </p:nvSpPr>
        <p:spPr>
          <a:xfrm>
            <a:off x="1867440" y="2286000"/>
            <a:ext cx="621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33м</a:t>
            </a:r>
            <a:endParaRPr dirty="0"/>
          </a:p>
        </p:txBody>
      </p:sp>
      <p:sp>
        <p:nvSpPr>
          <p:cNvPr id="171" name="CustomShape 71"/>
          <p:cNvSpPr/>
          <p:nvPr/>
        </p:nvSpPr>
        <p:spPr>
          <a:xfrm>
            <a:off x="2524800" y="585648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CustomShape 72"/>
          <p:cNvSpPr/>
          <p:nvPr/>
        </p:nvSpPr>
        <p:spPr>
          <a:xfrm>
            <a:off x="3622800" y="585648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" name="CustomShape 73"/>
          <p:cNvSpPr/>
          <p:nvPr/>
        </p:nvSpPr>
        <p:spPr>
          <a:xfrm>
            <a:off x="4763280" y="585648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CustomShape 74"/>
          <p:cNvSpPr/>
          <p:nvPr/>
        </p:nvSpPr>
        <p:spPr>
          <a:xfrm>
            <a:off x="5860560" y="586296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CustomShape 75"/>
          <p:cNvSpPr/>
          <p:nvPr/>
        </p:nvSpPr>
        <p:spPr>
          <a:xfrm>
            <a:off x="6977280" y="5867280"/>
            <a:ext cx="39276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76"/>
          <p:cNvSpPr/>
          <p:nvPr/>
        </p:nvSpPr>
        <p:spPr>
          <a:xfrm>
            <a:off x="8077800" y="5856480"/>
            <a:ext cx="392400" cy="50076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7" name="CustomShape 77"/>
          <p:cNvSpPr/>
          <p:nvPr/>
        </p:nvSpPr>
        <p:spPr>
          <a:xfrm>
            <a:off x="9239160" y="586296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CustomShape 78"/>
          <p:cNvSpPr/>
          <p:nvPr/>
        </p:nvSpPr>
        <p:spPr>
          <a:xfrm>
            <a:off x="1675920" y="5808960"/>
            <a:ext cx="8838360" cy="474840"/>
          </a:xfrm>
          <a:prstGeom prst="rect">
            <a:avLst/>
          </a:prstGeom>
          <a:noFill/>
          <a:ln w="2556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Line 79"/>
          <p:cNvSpPr/>
          <p:nvPr/>
        </p:nvSpPr>
        <p:spPr>
          <a:xfrm flipV="1">
            <a:off x="2920080" y="6253920"/>
            <a:ext cx="702360" cy="180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Line 80"/>
          <p:cNvSpPr/>
          <p:nvPr/>
        </p:nvSpPr>
        <p:spPr>
          <a:xfrm flipV="1">
            <a:off x="5152080" y="6252120"/>
            <a:ext cx="717840" cy="360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Line 81"/>
          <p:cNvSpPr/>
          <p:nvPr/>
        </p:nvSpPr>
        <p:spPr>
          <a:xfrm flipV="1">
            <a:off x="6249000" y="6255720"/>
            <a:ext cx="734040" cy="216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Line 82"/>
          <p:cNvSpPr/>
          <p:nvPr/>
        </p:nvSpPr>
        <p:spPr>
          <a:xfrm>
            <a:off x="7365360" y="6252120"/>
            <a:ext cx="716760" cy="180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Line 83"/>
          <p:cNvSpPr/>
          <p:nvPr/>
        </p:nvSpPr>
        <p:spPr>
          <a:xfrm>
            <a:off x="8466240" y="6255720"/>
            <a:ext cx="779040" cy="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Line 84"/>
          <p:cNvSpPr/>
          <p:nvPr/>
        </p:nvSpPr>
        <p:spPr>
          <a:xfrm flipV="1">
            <a:off x="9639120" y="6253920"/>
            <a:ext cx="885240" cy="144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CustomShape 85"/>
          <p:cNvSpPr/>
          <p:nvPr/>
        </p:nvSpPr>
        <p:spPr>
          <a:xfrm>
            <a:off x="3081720" y="5970960"/>
            <a:ext cx="52056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86" name="CustomShape 86"/>
          <p:cNvSpPr/>
          <p:nvPr/>
        </p:nvSpPr>
        <p:spPr>
          <a:xfrm>
            <a:off x="4195560" y="5944320"/>
            <a:ext cx="520560" cy="26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87" name="CustomShape 87"/>
          <p:cNvSpPr/>
          <p:nvPr/>
        </p:nvSpPr>
        <p:spPr>
          <a:xfrm>
            <a:off x="5356200" y="5942160"/>
            <a:ext cx="52128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88" name="CustomShape 88"/>
          <p:cNvSpPr/>
          <p:nvPr/>
        </p:nvSpPr>
        <p:spPr>
          <a:xfrm>
            <a:off x="6441960" y="5950080"/>
            <a:ext cx="52128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89" name="CustomShape 89"/>
          <p:cNvSpPr/>
          <p:nvPr/>
        </p:nvSpPr>
        <p:spPr>
          <a:xfrm>
            <a:off x="7579200" y="5937120"/>
            <a:ext cx="52128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90" name="CustomShape 90"/>
          <p:cNvSpPr/>
          <p:nvPr/>
        </p:nvSpPr>
        <p:spPr>
          <a:xfrm>
            <a:off x="8661360" y="5944320"/>
            <a:ext cx="521280" cy="268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91" name="CustomShape 91"/>
          <p:cNvSpPr/>
          <p:nvPr/>
        </p:nvSpPr>
        <p:spPr>
          <a:xfrm>
            <a:off x="9819120" y="5941800"/>
            <a:ext cx="52056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192" name="CustomShape 92"/>
          <p:cNvSpPr/>
          <p:nvPr/>
        </p:nvSpPr>
        <p:spPr>
          <a:xfrm>
            <a:off x="3447480" y="5583600"/>
            <a:ext cx="79668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 8,5'’</a:t>
            </a:r>
            <a:endParaRPr/>
          </a:p>
        </p:txBody>
      </p:sp>
      <p:sp>
        <p:nvSpPr>
          <p:cNvPr id="193" name="CustomShape 93"/>
          <p:cNvSpPr/>
          <p:nvPr/>
        </p:nvSpPr>
        <p:spPr>
          <a:xfrm>
            <a:off x="4803600" y="5591160"/>
            <a:ext cx="66852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43'’</a:t>
            </a:r>
            <a:endParaRPr/>
          </a:p>
        </p:txBody>
      </p:sp>
      <p:sp>
        <p:nvSpPr>
          <p:cNvPr id="194" name="CustomShape 94"/>
          <p:cNvSpPr/>
          <p:nvPr/>
        </p:nvSpPr>
        <p:spPr>
          <a:xfrm>
            <a:off x="5831040" y="5598720"/>
            <a:ext cx="66852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17,5'’</a:t>
            </a:r>
            <a:endParaRPr/>
          </a:p>
        </p:txBody>
      </p:sp>
      <p:sp>
        <p:nvSpPr>
          <p:cNvPr id="195" name="CustomShape 95"/>
          <p:cNvSpPr/>
          <p:nvPr/>
        </p:nvSpPr>
        <p:spPr>
          <a:xfrm>
            <a:off x="6976920" y="5606280"/>
            <a:ext cx="66852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2,0'’</a:t>
            </a:r>
            <a:endParaRPr/>
          </a:p>
        </p:txBody>
      </p:sp>
      <p:sp>
        <p:nvSpPr>
          <p:cNvPr id="196" name="CustomShape 96"/>
          <p:cNvSpPr/>
          <p:nvPr/>
        </p:nvSpPr>
        <p:spPr>
          <a:xfrm>
            <a:off x="7935600" y="5598720"/>
            <a:ext cx="76644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68'’</a:t>
            </a:r>
            <a:endParaRPr/>
          </a:p>
        </p:txBody>
      </p:sp>
      <p:sp>
        <p:nvSpPr>
          <p:cNvPr id="197" name="CustomShape 97"/>
          <p:cNvSpPr/>
          <p:nvPr/>
        </p:nvSpPr>
        <p:spPr>
          <a:xfrm>
            <a:off x="9214320" y="5591160"/>
            <a:ext cx="66852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32'’</a:t>
            </a:r>
            <a:endParaRPr/>
          </a:p>
        </p:txBody>
      </p:sp>
      <p:sp>
        <p:nvSpPr>
          <p:cNvPr id="198" name="CustomShape 98"/>
          <p:cNvSpPr/>
          <p:nvPr/>
        </p:nvSpPr>
        <p:spPr>
          <a:xfrm>
            <a:off x="1837200" y="6277680"/>
            <a:ext cx="8688600" cy="401760"/>
          </a:xfrm>
          <a:prstGeom prst="rect">
            <a:avLst/>
          </a:prstGeom>
          <a:solidFill>
            <a:schemeClr val="bg1"/>
          </a:solidFill>
          <a:ln w="2556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9" name="CustomShape 99"/>
          <p:cNvSpPr/>
          <p:nvPr/>
        </p:nvSpPr>
        <p:spPr>
          <a:xfrm>
            <a:off x="2533080" y="5584320"/>
            <a:ext cx="67428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1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29'’</a:t>
            </a:r>
            <a:endParaRPr/>
          </a:p>
        </p:txBody>
      </p:sp>
      <p:sp>
        <p:nvSpPr>
          <p:cNvPr id="200" name="CustomShape 100"/>
          <p:cNvSpPr/>
          <p:nvPr/>
        </p:nvSpPr>
        <p:spPr>
          <a:xfrm>
            <a:off x="1524000" y="6381000"/>
            <a:ext cx="9243000" cy="28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ВПП </a:t>
            </a:r>
            <a:r>
              <a:rPr lang="ru-RU" sz="1200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min</a:t>
            </a:r>
            <a:r>
              <a:rPr lang="ru-RU" sz="1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=2770582''/ </a:t>
            </a:r>
            <a:r>
              <a:rPr lang="ru-RU" sz="1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ВПП </a:t>
            </a:r>
            <a:r>
              <a:rPr lang="ru-RU" sz="1200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max</a:t>
            </a:r>
            <a:r>
              <a:rPr lang="ru-RU" sz="1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=5103382''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Line 101"/>
          <p:cNvSpPr/>
          <p:nvPr/>
        </p:nvSpPr>
        <p:spPr>
          <a:xfrm>
            <a:off x="4018080" y="6256440"/>
            <a:ext cx="749880" cy="72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" name="CustomShape 102"/>
          <p:cNvSpPr/>
          <p:nvPr/>
        </p:nvSpPr>
        <p:spPr>
          <a:xfrm>
            <a:off x="1740000" y="3456000"/>
            <a:ext cx="44316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</a:t>
            </a:r>
            <a:endParaRPr/>
          </a:p>
        </p:txBody>
      </p:sp>
      <p:sp>
        <p:nvSpPr>
          <p:cNvPr id="203" name="CustomShape 103"/>
          <p:cNvSpPr/>
          <p:nvPr/>
        </p:nvSpPr>
        <p:spPr>
          <a:xfrm>
            <a:off x="3468000" y="2322360"/>
            <a:ext cx="863640" cy="31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1296000''-1814400''</a:t>
            </a:r>
            <a:endParaRPr/>
          </a:p>
        </p:txBody>
      </p:sp>
      <p:sp>
        <p:nvSpPr>
          <p:cNvPr id="204" name="CustomShape 104"/>
          <p:cNvSpPr/>
          <p:nvPr/>
        </p:nvSpPr>
        <p:spPr>
          <a:xfrm>
            <a:off x="5963520" y="2301840"/>
            <a:ext cx="961200" cy="31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259200'' — 518400''</a:t>
            </a:r>
            <a:endParaRPr/>
          </a:p>
        </p:txBody>
      </p:sp>
      <p:sp>
        <p:nvSpPr>
          <p:cNvPr id="205" name="CustomShape 105"/>
          <p:cNvSpPr/>
          <p:nvPr/>
        </p:nvSpPr>
        <p:spPr>
          <a:xfrm>
            <a:off x="7124520" y="2271600"/>
            <a:ext cx="879120" cy="31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604800''-1209600''</a:t>
            </a:r>
            <a:endParaRPr/>
          </a:p>
        </p:txBody>
      </p:sp>
      <p:sp>
        <p:nvSpPr>
          <p:cNvPr id="206" name="CustomShape 106"/>
          <p:cNvSpPr/>
          <p:nvPr/>
        </p:nvSpPr>
        <p:spPr>
          <a:xfrm>
            <a:off x="8580000" y="2304000"/>
            <a:ext cx="719640" cy="31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604800''-1555200''</a:t>
            </a:r>
            <a:endParaRPr/>
          </a:p>
        </p:txBody>
      </p:sp>
      <p:sp>
        <p:nvSpPr>
          <p:cNvPr id="207" name="CustomShape 107"/>
          <p:cNvSpPr/>
          <p:nvPr/>
        </p:nvSpPr>
        <p:spPr>
          <a:xfrm>
            <a:off x="4381320" y="3071880"/>
            <a:ext cx="298440" cy="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8" name="CustomShape 108"/>
          <p:cNvSpPr/>
          <p:nvPr/>
        </p:nvSpPr>
        <p:spPr>
          <a:xfrm>
            <a:off x="5524320" y="3071880"/>
            <a:ext cx="298440" cy="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" name="CustomShape 109"/>
          <p:cNvSpPr/>
          <p:nvPr/>
        </p:nvSpPr>
        <p:spPr>
          <a:xfrm>
            <a:off x="2952840" y="3071880"/>
            <a:ext cx="499680" cy="45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TextShape 110"/>
          <p:cNvSpPr txBox="1"/>
          <p:nvPr/>
        </p:nvSpPr>
        <p:spPr>
          <a:xfrm>
            <a:off x="9559920" y="2390040"/>
            <a:ext cx="826200" cy="2048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ru-RU" sz="800" spc="-1" dirty="0">
                <a:latin typeface="Arial"/>
              </a:rPr>
              <a:t>182</a:t>
            </a:r>
            <a:r>
              <a:rPr lang="ru-RU" sz="800" spc="-1" dirty="0" smtClean="0">
                <a:latin typeface="Arial"/>
              </a:rPr>
              <a:t>'‘’      67 м</a:t>
            </a:r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3753765" y="947394"/>
            <a:ext cx="22573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– отсутствие единого дня диспансеризации</a:t>
            </a:r>
          </a:p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–отсутствие маршрутной карты </a:t>
            </a:r>
          </a:p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–недостаточно квалифицированных кадров</a:t>
            </a:r>
          </a:p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4-длительное  ожидание приема специалиста</a:t>
            </a:r>
          </a:p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пересечение больных и здоровых пациентов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451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1765200" y="1564560"/>
            <a:ext cx="994320" cy="740160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CustomShape 2"/>
          <p:cNvSpPr/>
          <p:nvPr/>
        </p:nvSpPr>
        <p:spPr>
          <a:xfrm flipH="1">
            <a:off x="2510760" y="116064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3" name="CustomShape 3"/>
          <p:cNvSpPr/>
          <p:nvPr/>
        </p:nvSpPr>
        <p:spPr>
          <a:xfrm flipH="1">
            <a:off x="2260920" y="116064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CustomShape 4"/>
          <p:cNvSpPr/>
          <p:nvPr/>
        </p:nvSpPr>
        <p:spPr>
          <a:xfrm flipH="1">
            <a:off x="2011440" y="116064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CustomShape 5"/>
          <p:cNvSpPr/>
          <p:nvPr/>
        </p:nvSpPr>
        <p:spPr>
          <a:xfrm flipH="1">
            <a:off x="1761960" y="116064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6" name="Line 6"/>
          <p:cNvSpPr/>
          <p:nvPr/>
        </p:nvSpPr>
        <p:spPr>
          <a:xfrm>
            <a:off x="1783560" y="1563840"/>
            <a:ext cx="979200" cy="720"/>
          </a:xfrm>
          <a:prstGeom prst="line">
            <a:avLst/>
          </a:prstGeom>
          <a:ln w="2844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7" name="CustomShape 7"/>
          <p:cNvSpPr/>
          <p:nvPr/>
        </p:nvSpPr>
        <p:spPr>
          <a:xfrm>
            <a:off x="1765200" y="1752480"/>
            <a:ext cx="101952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поставщик</a:t>
            </a:r>
            <a:endParaRPr/>
          </a:p>
        </p:txBody>
      </p:sp>
      <p:sp>
        <p:nvSpPr>
          <p:cNvPr id="218" name="CustomShape 8"/>
          <p:cNvSpPr/>
          <p:nvPr/>
        </p:nvSpPr>
        <p:spPr>
          <a:xfrm>
            <a:off x="2762760" y="1580040"/>
            <a:ext cx="360" cy="360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0" y="0"/>
                </a:moveTo>
              </a:path>
            </a:pathLst>
          </a:custGeom>
          <a:solidFill>
            <a:schemeClr val="accent1"/>
          </a:solidFill>
          <a:ln w="25560">
            <a:solidFill>
              <a:srgbClr val="3B608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9" name="CustomShape 9"/>
          <p:cNvSpPr/>
          <p:nvPr/>
        </p:nvSpPr>
        <p:spPr>
          <a:xfrm>
            <a:off x="2757720" y="1510560"/>
            <a:ext cx="360" cy="70920"/>
          </a:xfrm>
          <a:custGeom>
            <a:avLst/>
            <a:gdLst/>
            <a:ahLst/>
            <a:cxnLst/>
            <a:rect l="l" t="t" r="r" b="b"/>
            <a:pathLst>
              <a:path h="72390">
                <a:moveTo>
                  <a:pt x="0" y="72389"/>
                </a:moveTo>
                <a:lnTo>
                  <a:pt x="0" y="0"/>
                </a:lnTo>
                <a:lnTo>
                  <a:pt x="0" y="72389"/>
                </a:lnTo>
              </a:path>
            </a:pathLst>
          </a:custGeom>
          <a:solidFill>
            <a:schemeClr val="accent1"/>
          </a:solidFill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0" name="CustomShape 10"/>
          <p:cNvSpPr/>
          <p:nvPr/>
        </p:nvSpPr>
        <p:spPr>
          <a:xfrm>
            <a:off x="2172000" y="272124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ЭХО-КГ</a:t>
            </a:r>
            <a:endParaRPr/>
          </a:p>
        </p:txBody>
      </p:sp>
      <p:sp>
        <p:nvSpPr>
          <p:cNvPr id="221" name="CustomShape 11"/>
          <p:cNvSpPr/>
          <p:nvPr/>
        </p:nvSpPr>
        <p:spPr>
          <a:xfrm>
            <a:off x="3433080" y="2721240"/>
            <a:ext cx="82656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окулист</a:t>
            </a:r>
            <a:endParaRPr/>
          </a:p>
        </p:txBody>
      </p:sp>
      <p:sp>
        <p:nvSpPr>
          <p:cNvPr id="222" name="CustomShape 12"/>
          <p:cNvSpPr/>
          <p:nvPr/>
        </p:nvSpPr>
        <p:spPr>
          <a:xfrm>
            <a:off x="9589080" y="2697480"/>
            <a:ext cx="82656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педиатр</a:t>
            </a:r>
            <a:endParaRPr/>
          </a:p>
        </p:txBody>
      </p:sp>
      <p:sp>
        <p:nvSpPr>
          <p:cNvPr id="223" name="CustomShape 13"/>
          <p:cNvSpPr/>
          <p:nvPr/>
        </p:nvSpPr>
        <p:spPr>
          <a:xfrm>
            <a:off x="8465880" y="269748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хирург</a:t>
            </a:r>
            <a:endParaRPr/>
          </a:p>
        </p:txBody>
      </p:sp>
      <p:sp>
        <p:nvSpPr>
          <p:cNvPr id="224" name="CustomShape 14"/>
          <p:cNvSpPr/>
          <p:nvPr/>
        </p:nvSpPr>
        <p:spPr>
          <a:xfrm>
            <a:off x="7310280" y="2714760"/>
            <a:ext cx="826560" cy="73512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ЛОР</a:t>
            </a:r>
            <a:endParaRPr/>
          </a:p>
        </p:txBody>
      </p:sp>
      <p:sp>
        <p:nvSpPr>
          <p:cNvPr id="225" name="CustomShape 15"/>
          <p:cNvSpPr/>
          <p:nvPr/>
        </p:nvSpPr>
        <p:spPr>
          <a:xfrm>
            <a:off x="5988000" y="2721240"/>
            <a:ext cx="825840" cy="73440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невролог</a:t>
            </a:r>
            <a:endParaRPr/>
          </a:p>
        </p:txBody>
      </p:sp>
      <p:sp>
        <p:nvSpPr>
          <p:cNvPr id="226" name="CustomShape 16"/>
          <p:cNvSpPr/>
          <p:nvPr/>
        </p:nvSpPr>
        <p:spPr>
          <a:xfrm>
            <a:off x="4667160" y="2714760"/>
            <a:ext cx="825840" cy="735120"/>
          </a:xfrm>
          <a:prstGeom prst="rect">
            <a:avLst/>
          </a:prstGeom>
          <a:solidFill>
            <a:srgbClr val="00B050"/>
          </a:solidFill>
          <a:ln w="25560">
            <a:solidFill>
              <a:srgbClr val="738B4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100" b="1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УЗИ</a:t>
            </a:r>
            <a:endParaRPr/>
          </a:p>
        </p:txBody>
      </p:sp>
      <p:sp>
        <p:nvSpPr>
          <p:cNvPr id="227" name="CustomShape 17"/>
          <p:cNvSpPr/>
          <p:nvPr/>
        </p:nvSpPr>
        <p:spPr>
          <a:xfrm>
            <a:off x="8599800" y="2935440"/>
            <a:ext cx="71748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CustomShape 18"/>
          <p:cNvSpPr/>
          <p:nvPr/>
        </p:nvSpPr>
        <p:spPr>
          <a:xfrm>
            <a:off x="9669720" y="2949480"/>
            <a:ext cx="808200" cy="25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CustomShape 19"/>
          <p:cNvSpPr/>
          <p:nvPr/>
        </p:nvSpPr>
        <p:spPr>
          <a:xfrm>
            <a:off x="4195560" y="2861640"/>
            <a:ext cx="62136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8,46’’</a:t>
            </a:r>
            <a:endParaRPr/>
          </a:p>
        </p:txBody>
      </p:sp>
      <p:sp>
        <p:nvSpPr>
          <p:cNvPr id="230" name="CustomShape 20"/>
          <p:cNvSpPr/>
          <p:nvPr/>
        </p:nvSpPr>
        <p:spPr>
          <a:xfrm>
            <a:off x="3095760" y="3143160"/>
            <a:ext cx="298440" cy="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CustomShape 21"/>
          <p:cNvSpPr/>
          <p:nvPr/>
        </p:nvSpPr>
        <p:spPr>
          <a:xfrm>
            <a:off x="4310040" y="3143160"/>
            <a:ext cx="298800" cy="360"/>
          </a:xfrm>
          <a:custGeom>
            <a:avLst/>
            <a:gdLst/>
            <a:ahLst/>
            <a:cxnLst/>
            <a:rect l="l" t="t" r="r" b="b"/>
            <a:pathLst>
              <a:path w="300355">
                <a:moveTo>
                  <a:pt x="0" y="0"/>
                </a:moveTo>
                <a:lnTo>
                  <a:pt x="300341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2" name="CustomShape 22"/>
          <p:cNvSpPr/>
          <p:nvPr/>
        </p:nvSpPr>
        <p:spPr>
          <a:xfrm>
            <a:off x="5453040" y="3143160"/>
            <a:ext cx="499680" cy="45360"/>
          </a:xfrm>
          <a:custGeom>
            <a:avLst/>
            <a:gdLst/>
            <a:ahLst/>
            <a:cxnLst/>
            <a:rect l="l" t="t" r="r" b="b"/>
            <a:pathLst>
              <a:path w="300355" h="635">
                <a:moveTo>
                  <a:pt x="0" y="0"/>
                </a:moveTo>
                <a:lnTo>
                  <a:pt x="300341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3" name="CustomShape 23"/>
          <p:cNvSpPr/>
          <p:nvPr/>
        </p:nvSpPr>
        <p:spPr>
          <a:xfrm>
            <a:off x="6810240" y="3143160"/>
            <a:ext cx="499680" cy="45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CustomShape 24"/>
          <p:cNvSpPr/>
          <p:nvPr/>
        </p:nvSpPr>
        <p:spPr>
          <a:xfrm>
            <a:off x="8170680" y="3121200"/>
            <a:ext cx="298440" cy="36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706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CustomShape 25"/>
          <p:cNvSpPr/>
          <p:nvPr/>
        </p:nvSpPr>
        <p:spPr>
          <a:xfrm>
            <a:off x="9307920" y="3121200"/>
            <a:ext cx="298800" cy="360"/>
          </a:xfrm>
          <a:custGeom>
            <a:avLst/>
            <a:gdLst/>
            <a:ahLst/>
            <a:cxnLst/>
            <a:rect l="l" t="t" r="r" b="b"/>
            <a:pathLst>
              <a:path w="300355" h="635">
                <a:moveTo>
                  <a:pt x="0" y="0"/>
                </a:moveTo>
                <a:lnTo>
                  <a:pt x="300341" y="0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CustomShape 26"/>
          <p:cNvSpPr/>
          <p:nvPr/>
        </p:nvSpPr>
        <p:spPr>
          <a:xfrm>
            <a:off x="9421320" y="1576800"/>
            <a:ext cx="994320" cy="740160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7" name="CustomShape 27"/>
          <p:cNvSpPr/>
          <p:nvPr/>
        </p:nvSpPr>
        <p:spPr>
          <a:xfrm flipH="1">
            <a:off x="10166160" y="11736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8" name="CustomShape 28"/>
          <p:cNvSpPr/>
          <p:nvPr/>
        </p:nvSpPr>
        <p:spPr>
          <a:xfrm flipH="1">
            <a:off x="9917400" y="11736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9" name="CustomShape 29"/>
          <p:cNvSpPr/>
          <p:nvPr/>
        </p:nvSpPr>
        <p:spPr>
          <a:xfrm flipH="1">
            <a:off x="9667560" y="11736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0" name="CustomShape 30"/>
          <p:cNvSpPr/>
          <p:nvPr/>
        </p:nvSpPr>
        <p:spPr>
          <a:xfrm flipH="1">
            <a:off x="9418080" y="1173600"/>
            <a:ext cx="245520" cy="399960"/>
          </a:xfrm>
          <a:prstGeom prst="rtTriangle">
            <a:avLst/>
          </a:prstGeom>
          <a:solidFill>
            <a:schemeClr val="bg1"/>
          </a:solidFill>
          <a:ln w="255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1" name="Line 31"/>
          <p:cNvSpPr/>
          <p:nvPr/>
        </p:nvSpPr>
        <p:spPr>
          <a:xfrm>
            <a:off x="9439680" y="1576440"/>
            <a:ext cx="979200" cy="720"/>
          </a:xfrm>
          <a:prstGeom prst="line">
            <a:avLst/>
          </a:prstGeom>
          <a:ln w="2844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2" name="CustomShape 32"/>
          <p:cNvSpPr/>
          <p:nvPr/>
        </p:nvSpPr>
        <p:spPr>
          <a:xfrm>
            <a:off x="9534000" y="1815480"/>
            <a:ext cx="101916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заказчик</a:t>
            </a:r>
            <a:endParaRPr/>
          </a:p>
        </p:txBody>
      </p:sp>
      <p:sp>
        <p:nvSpPr>
          <p:cNvPr id="243" name="CustomShape 33"/>
          <p:cNvSpPr/>
          <p:nvPr/>
        </p:nvSpPr>
        <p:spPr>
          <a:xfrm>
            <a:off x="10419240" y="1592640"/>
            <a:ext cx="360" cy="360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0" y="0"/>
                </a:moveTo>
              </a:path>
            </a:pathLst>
          </a:custGeom>
          <a:solidFill>
            <a:schemeClr val="accent1"/>
          </a:solidFill>
          <a:ln w="25560">
            <a:solidFill>
              <a:srgbClr val="3B608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CustomShape 34"/>
          <p:cNvSpPr/>
          <p:nvPr/>
        </p:nvSpPr>
        <p:spPr>
          <a:xfrm>
            <a:off x="10413840" y="1523520"/>
            <a:ext cx="360" cy="70920"/>
          </a:xfrm>
          <a:custGeom>
            <a:avLst/>
            <a:gdLst/>
            <a:ahLst/>
            <a:cxnLst/>
            <a:rect l="l" t="t" r="r" b="b"/>
            <a:pathLst>
              <a:path h="72390">
                <a:moveTo>
                  <a:pt x="0" y="72389"/>
                </a:moveTo>
                <a:lnTo>
                  <a:pt x="0" y="0"/>
                </a:lnTo>
                <a:lnTo>
                  <a:pt x="0" y="72389"/>
                </a:lnTo>
              </a:path>
            </a:pathLst>
          </a:custGeom>
          <a:solidFill>
            <a:schemeClr val="accent1"/>
          </a:solidFill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5" name="CustomShape 35"/>
          <p:cNvSpPr/>
          <p:nvPr/>
        </p:nvSpPr>
        <p:spPr>
          <a:xfrm>
            <a:off x="2168400" y="2308320"/>
            <a:ext cx="360" cy="385920"/>
          </a:xfrm>
          <a:custGeom>
            <a:avLst/>
            <a:gdLst/>
            <a:ahLst/>
            <a:cxnLst/>
            <a:rect l="l" t="t" r="r" b="b"/>
            <a:pathLst>
              <a:path w="635" h="387350">
                <a:moveTo>
                  <a:pt x="0" y="0"/>
                </a:moveTo>
                <a:lnTo>
                  <a:pt x="0" y="387332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CustomShape 36"/>
          <p:cNvSpPr/>
          <p:nvPr/>
        </p:nvSpPr>
        <p:spPr>
          <a:xfrm flipV="1">
            <a:off x="10034760" y="2316960"/>
            <a:ext cx="360" cy="373320"/>
          </a:xfrm>
          <a:custGeom>
            <a:avLst/>
            <a:gdLst/>
            <a:ahLst/>
            <a:cxnLst/>
            <a:rect l="l" t="t" r="r" b="b"/>
            <a:pathLst>
              <a:path h="374650">
                <a:moveTo>
                  <a:pt x="0" y="0"/>
                </a:moveTo>
                <a:lnTo>
                  <a:pt x="0" y="374633"/>
                </a:lnTo>
              </a:path>
            </a:pathLst>
          </a:custGeom>
          <a:noFill/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248" name="Table 38"/>
          <p:cNvGraphicFramePr/>
          <p:nvPr/>
        </p:nvGraphicFramePr>
        <p:xfrm>
          <a:off x="2157240" y="3642480"/>
          <a:ext cx="834840" cy="1152720"/>
        </p:xfrm>
        <a:graphic>
          <a:graphicData uri="http://schemas.openxmlformats.org/drawingml/2006/table">
            <a:tbl>
              <a:tblPr/>
              <a:tblGrid>
                <a:gridCol w="314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90’’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9" name="Table 39"/>
          <p:cNvGraphicFramePr/>
          <p:nvPr/>
        </p:nvGraphicFramePr>
        <p:xfrm>
          <a:off x="3456840" y="3698640"/>
          <a:ext cx="825840" cy="1087560"/>
        </p:xfrm>
        <a:graphic>
          <a:graphicData uri="http://schemas.openxmlformats.org/drawingml/2006/table">
            <a:tbl>
              <a:tblPr/>
              <a:tblGrid>
                <a:gridCol w="31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0" name="Table 40"/>
          <p:cNvGraphicFramePr/>
          <p:nvPr/>
        </p:nvGraphicFramePr>
        <p:xfrm>
          <a:off x="4645920" y="3652200"/>
          <a:ext cx="835560" cy="1134000"/>
        </p:xfrm>
        <a:graphic>
          <a:graphicData uri="http://schemas.openxmlformats.org/drawingml/2006/table">
            <a:tbl>
              <a:tblPr/>
              <a:tblGrid>
                <a:gridCol w="314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1800'’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90’’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1710'’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1" name="Table 41"/>
          <p:cNvGraphicFramePr/>
          <p:nvPr/>
        </p:nvGraphicFramePr>
        <p:xfrm>
          <a:off x="6002760" y="3663720"/>
          <a:ext cx="825840" cy="1122480"/>
        </p:xfrm>
        <a:graphic>
          <a:graphicData uri="http://schemas.openxmlformats.org/drawingml/2006/table">
            <a:tbl>
              <a:tblPr/>
              <a:tblGrid>
                <a:gridCol w="31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2" name="Table 42"/>
          <p:cNvGraphicFramePr/>
          <p:nvPr/>
        </p:nvGraphicFramePr>
        <p:xfrm>
          <a:off x="7357800" y="3674160"/>
          <a:ext cx="812520" cy="1112040"/>
        </p:xfrm>
        <a:graphic>
          <a:graphicData uri="http://schemas.openxmlformats.org/drawingml/2006/table">
            <a:tbl>
              <a:tblPr/>
              <a:tblGrid>
                <a:gridCol w="30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510’’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3" name="Table 43"/>
          <p:cNvGraphicFramePr/>
          <p:nvPr/>
        </p:nvGraphicFramePr>
        <p:xfrm>
          <a:off x="8465880" y="3674160"/>
          <a:ext cx="829440" cy="1112040"/>
        </p:xfrm>
        <a:graphic>
          <a:graphicData uri="http://schemas.openxmlformats.org/drawingml/2006/table">
            <a:tbl>
              <a:tblPr/>
              <a:tblGrid>
                <a:gridCol w="312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4" name="Table 44"/>
          <p:cNvGraphicFramePr/>
          <p:nvPr/>
        </p:nvGraphicFramePr>
        <p:xfrm>
          <a:off x="9534000" y="3674160"/>
          <a:ext cx="879840" cy="1112040"/>
        </p:xfrm>
        <a:graphic>
          <a:graphicData uri="http://schemas.openxmlformats.org/drawingml/2006/table">
            <a:tbl>
              <a:tblPr/>
              <a:tblGrid>
                <a:gridCol w="33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600'’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всц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90'’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Basic Sans"/>
                          <a:ea typeface="Basic Roman"/>
                        </a:rPr>
                        <a:t>вп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1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Basic Roman"/>
                        </a:rPr>
                        <a:t>510'’</a:t>
                      </a:r>
                      <a:endParaRPr/>
                    </a:p>
                  </a:txBody>
                  <a:tcPr marL="90000" marR="450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5" name="CustomShape 45"/>
          <p:cNvSpPr/>
          <p:nvPr/>
        </p:nvSpPr>
        <p:spPr>
          <a:xfrm>
            <a:off x="2490600" y="567000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CustomShape 46"/>
          <p:cNvSpPr/>
          <p:nvPr/>
        </p:nvSpPr>
        <p:spPr>
          <a:xfrm>
            <a:off x="3587880" y="567000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7" name="CustomShape 47"/>
          <p:cNvSpPr/>
          <p:nvPr/>
        </p:nvSpPr>
        <p:spPr>
          <a:xfrm>
            <a:off x="4728360" y="567000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8" name="CustomShape 48"/>
          <p:cNvSpPr/>
          <p:nvPr/>
        </p:nvSpPr>
        <p:spPr>
          <a:xfrm>
            <a:off x="5825640" y="567684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9" name="CustomShape 49"/>
          <p:cNvSpPr/>
          <p:nvPr/>
        </p:nvSpPr>
        <p:spPr>
          <a:xfrm>
            <a:off x="6943080" y="568080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0" name="CustomShape 50"/>
          <p:cNvSpPr/>
          <p:nvPr/>
        </p:nvSpPr>
        <p:spPr>
          <a:xfrm>
            <a:off x="8043600" y="5670720"/>
            <a:ext cx="39240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1" name="CustomShape 51"/>
          <p:cNvSpPr/>
          <p:nvPr/>
        </p:nvSpPr>
        <p:spPr>
          <a:xfrm>
            <a:off x="9204240" y="5676840"/>
            <a:ext cx="392760" cy="500040"/>
          </a:xfrm>
          <a:prstGeom prst="rect">
            <a:avLst/>
          </a:prstGeom>
          <a:solidFill>
            <a:schemeClr val="bg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2" name="Line 52"/>
          <p:cNvSpPr/>
          <p:nvPr/>
        </p:nvSpPr>
        <p:spPr>
          <a:xfrm flipV="1">
            <a:off x="2877600" y="6092640"/>
            <a:ext cx="711720" cy="72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3" name="Line 53"/>
          <p:cNvSpPr/>
          <p:nvPr/>
        </p:nvSpPr>
        <p:spPr>
          <a:xfrm>
            <a:off x="3981360" y="6091920"/>
            <a:ext cx="750600" cy="72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4" name="Line 54"/>
          <p:cNvSpPr/>
          <p:nvPr/>
        </p:nvSpPr>
        <p:spPr>
          <a:xfrm>
            <a:off x="5127600" y="6091920"/>
            <a:ext cx="692640" cy="72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5" name="Line 55"/>
          <p:cNvSpPr/>
          <p:nvPr/>
        </p:nvSpPr>
        <p:spPr>
          <a:xfrm flipV="1">
            <a:off x="6224880" y="6090840"/>
            <a:ext cx="717480" cy="108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6" name="Line 56"/>
          <p:cNvSpPr/>
          <p:nvPr/>
        </p:nvSpPr>
        <p:spPr>
          <a:xfrm>
            <a:off x="7332240" y="6089400"/>
            <a:ext cx="716760" cy="1800"/>
          </a:xfrm>
          <a:prstGeom prst="line">
            <a:avLst/>
          </a:prstGeom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7" name="Line 57"/>
          <p:cNvSpPr/>
          <p:nvPr/>
        </p:nvSpPr>
        <p:spPr>
          <a:xfrm flipV="1">
            <a:off x="8434560" y="6095160"/>
            <a:ext cx="759960" cy="180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Line 58"/>
          <p:cNvSpPr/>
          <p:nvPr/>
        </p:nvSpPr>
        <p:spPr>
          <a:xfrm flipV="1">
            <a:off x="9599880" y="6094440"/>
            <a:ext cx="885240" cy="72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9" name="CustomShape 59"/>
          <p:cNvSpPr/>
          <p:nvPr/>
        </p:nvSpPr>
        <p:spPr>
          <a:xfrm>
            <a:off x="1703640" y="6106680"/>
            <a:ext cx="8680320" cy="30276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0" name="CustomShape 60"/>
          <p:cNvSpPr/>
          <p:nvPr/>
        </p:nvSpPr>
        <p:spPr>
          <a:xfrm>
            <a:off x="2409240" y="537336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20,45'’</a:t>
            </a:r>
            <a:endParaRPr/>
          </a:p>
        </p:txBody>
      </p:sp>
      <p:sp>
        <p:nvSpPr>
          <p:cNvPr id="271" name="CustomShape 61"/>
          <p:cNvSpPr/>
          <p:nvPr/>
        </p:nvSpPr>
        <p:spPr>
          <a:xfrm>
            <a:off x="3042840" y="576468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72" name="CustomShape 62"/>
          <p:cNvSpPr/>
          <p:nvPr/>
        </p:nvSpPr>
        <p:spPr>
          <a:xfrm>
            <a:off x="3604800" y="538848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2.0'’</a:t>
            </a:r>
            <a:endParaRPr/>
          </a:p>
        </p:txBody>
      </p:sp>
      <p:sp>
        <p:nvSpPr>
          <p:cNvPr id="273" name="CustomShape 63"/>
          <p:cNvSpPr/>
          <p:nvPr/>
        </p:nvSpPr>
        <p:spPr>
          <a:xfrm>
            <a:off x="4165680" y="58032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74" name="CustomShape 64"/>
          <p:cNvSpPr/>
          <p:nvPr/>
        </p:nvSpPr>
        <p:spPr>
          <a:xfrm>
            <a:off x="4685160" y="53964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8,46'’</a:t>
            </a:r>
            <a:endParaRPr/>
          </a:p>
        </p:txBody>
      </p:sp>
      <p:sp>
        <p:nvSpPr>
          <p:cNvPr id="275" name="CustomShape 65"/>
          <p:cNvSpPr/>
          <p:nvPr/>
        </p:nvSpPr>
        <p:spPr>
          <a:xfrm>
            <a:off x="5290680" y="58032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76" name="CustomShape 66"/>
          <p:cNvSpPr/>
          <p:nvPr/>
        </p:nvSpPr>
        <p:spPr>
          <a:xfrm>
            <a:off x="5782440" y="53964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72,0'’</a:t>
            </a:r>
            <a:endParaRPr/>
          </a:p>
        </p:txBody>
      </p:sp>
      <p:sp>
        <p:nvSpPr>
          <p:cNvPr id="277" name="CustomShape 67"/>
          <p:cNvSpPr/>
          <p:nvPr/>
        </p:nvSpPr>
        <p:spPr>
          <a:xfrm>
            <a:off x="6374640" y="58014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78" name="CustomShape 68"/>
          <p:cNvSpPr/>
          <p:nvPr/>
        </p:nvSpPr>
        <p:spPr>
          <a:xfrm>
            <a:off x="6875040" y="539424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2,4'’</a:t>
            </a:r>
            <a:endParaRPr/>
          </a:p>
        </p:txBody>
      </p:sp>
      <p:sp>
        <p:nvSpPr>
          <p:cNvPr id="279" name="CustomShape 69"/>
          <p:cNvSpPr/>
          <p:nvPr/>
        </p:nvSpPr>
        <p:spPr>
          <a:xfrm>
            <a:off x="7529160" y="58032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80" name="CustomShape 70"/>
          <p:cNvSpPr/>
          <p:nvPr/>
        </p:nvSpPr>
        <p:spPr>
          <a:xfrm>
            <a:off x="7955400" y="5403960"/>
            <a:ext cx="66168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17,5'’</a:t>
            </a:r>
            <a:endParaRPr/>
          </a:p>
        </p:txBody>
      </p:sp>
      <p:sp>
        <p:nvSpPr>
          <p:cNvPr id="281" name="CustomShape 71"/>
          <p:cNvSpPr/>
          <p:nvPr/>
        </p:nvSpPr>
        <p:spPr>
          <a:xfrm>
            <a:off x="8644800" y="580140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82" name="CustomShape 72"/>
          <p:cNvSpPr/>
          <p:nvPr/>
        </p:nvSpPr>
        <p:spPr>
          <a:xfrm>
            <a:off x="9116760" y="5403960"/>
            <a:ext cx="66168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32.0'’</a:t>
            </a:r>
            <a:endParaRPr/>
          </a:p>
        </p:txBody>
      </p:sp>
      <p:sp>
        <p:nvSpPr>
          <p:cNvPr id="283" name="CustomShape 73"/>
          <p:cNvSpPr/>
          <p:nvPr/>
        </p:nvSpPr>
        <p:spPr>
          <a:xfrm>
            <a:off x="9883200" y="5819040"/>
            <a:ext cx="662040" cy="26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90'’</a:t>
            </a:r>
            <a:endParaRPr/>
          </a:p>
        </p:txBody>
      </p:sp>
      <p:sp>
        <p:nvSpPr>
          <p:cNvPr id="284" name="CustomShape 74"/>
          <p:cNvSpPr/>
          <p:nvPr/>
        </p:nvSpPr>
        <p:spPr>
          <a:xfrm>
            <a:off x="1643880" y="231192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20,45’’</a:t>
            </a:r>
            <a:endParaRPr/>
          </a:p>
        </p:txBody>
      </p:sp>
      <p:sp>
        <p:nvSpPr>
          <p:cNvPr id="285" name="CustomShape 75"/>
          <p:cNvSpPr/>
          <p:nvPr/>
        </p:nvSpPr>
        <p:spPr>
          <a:xfrm>
            <a:off x="2171640" y="2376000"/>
            <a:ext cx="864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22,5</a:t>
            </a:r>
            <a:endParaRPr/>
          </a:p>
        </p:txBody>
      </p:sp>
      <p:sp>
        <p:nvSpPr>
          <p:cNvPr id="286" name="CustomShape 76"/>
          <p:cNvSpPr/>
          <p:nvPr/>
        </p:nvSpPr>
        <p:spPr>
          <a:xfrm>
            <a:off x="3034920" y="290592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2’’</a:t>
            </a:r>
            <a:endParaRPr/>
          </a:p>
        </p:txBody>
      </p:sp>
      <p:sp>
        <p:nvSpPr>
          <p:cNvPr id="287" name="CustomShape 77"/>
          <p:cNvSpPr/>
          <p:nvPr/>
        </p:nvSpPr>
        <p:spPr>
          <a:xfrm>
            <a:off x="2998200" y="316800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1,5</a:t>
            </a:r>
            <a:endParaRPr/>
          </a:p>
        </p:txBody>
      </p:sp>
      <p:sp>
        <p:nvSpPr>
          <p:cNvPr id="288" name="CustomShape 78"/>
          <p:cNvSpPr/>
          <p:nvPr/>
        </p:nvSpPr>
        <p:spPr>
          <a:xfrm>
            <a:off x="4260000" y="314208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10,5</a:t>
            </a:r>
            <a:endParaRPr/>
          </a:p>
        </p:txBody>
      </p:sp>
      <p:sp>
        <p:nvSpPr>
          <p:cNvPr id="289" name="CustomShape 79"/>
          <p:cNvSpPr/>
          <p:nvPr/>
        </p:nvSpPr>
        <p:spPr>
          <a:xfrm>
            <a:off x="5453040" y="2928960"/>
            <a:ext cx="864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72,0’’</a:t>
            </a:r>
            <a:endParaRPr/>
          </a:p>
        </p:txBody>
      </p:sp>
      <p:sp>
        <p:nvSpPr>
          <p:cNvPr id="290" name="CustomShape 80"/>
          <p:cNvSpPr/>
          <p:nvPr/>
        </p:nvSpPr>
        <p:spPr>
          <a:xfrm>
            <a:off x="5595960" y="3143160"/>
            <a:ext cx="864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87,75</a:t>
            </a:r>
            <a:endParaRPr/>
          </a:p>
        </p:txBody>
      </p:sp>
      <p:sp>
        <p:nvSpPr>
          <p:cNvPr id="291" name="CustomShape 81"/>
          <p:cNvSpPr/>
          <p:nvPr/>
        </p:nvSpPr>
        <p:spPr>
          <a:xfrm>
            <a:off x="6810240" y="2928960"/>
            <a:ext cx="864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2,4’’</a:t>
            </a:r>
            <a:endParaRPr/>
          </a:p>
        </p:txBody>
      </p:sp>
      <p:sp>
        <p:nvSpPr>
          <p:cNvPr id="292" name="CustomShape 82"/>
          <p:cNvSpPr/>
          <p:nvPr/>
        </p:nvSpPr>
        <p:spPr>
          <a:xfrm>
            <a:off x="6810240" y="314316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2,25</a:t>
            </a:r>
            <a:endParaRPr/>
          </a:p>
        </p:txBody>
      </p:sp>
      <p:sp>
        <p:nvSpPr>
          <p:cNvPr id="293" name="CustomShape 83"/>
          <p:cNvSpPr/>
          <p:nvPr/>
        </p:nvSpPr>
        <p:spPr>
          <a:xfrm>
            <a:off x="8087880" y="2895480"/>
            <a:ext cx="86400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17,5’’</a:t>
            </a:r>
            <a:endParaRPr/>
          </a:p>
        </p:txBody>
      </p:sp>
      <p:sp>
        <p:nvSpPr>
          <p:cNvPr id="294" name="CustomShape 84"/>
          <p:cNvSpPr/>
          <p:nvPr/>
        </p:nvSpPr>
        <p:spPr>
          <a:xfrm>
            <a:off x="8102640" y="3139920"/>
            <a:ext cx="864720" cy="20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21,75</a:t>
            </a:r>
            <a:endParaRPr/>
          </a:p>
        </p:txBody>
      </p:sp>
      <p:sp>
        <p:nvSpPr>
          <p:cNvPr id="295" name="CustomShape 85"/>
          <p:cNvSpPr/>
          <p:nvPr/>
        </p:nvSpPr>
        <p:spPr>
          <a:xfrm>
            <a:off x="9239160" y="2809080"/>
            <a:ext cx="864000" cy="33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32’’</a:t>
            </a:r>
            <a:endParaRPr/>
          </a:p>
        </p:txBody>
      </p:sp>
      <p:sp>
        <p:nvSpPr>
          <p:cNvPr id="296" name="CustomShape 86"/>
          <p:cNvSpPr/>
          <p:nvPr/>
        </p:nvSpPr>
        <p:spPr>
          <a:xfrm>
            <a:off x="9210720" y="3097440"/>
            <a:ext cx="86472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21,75</a:t>
            </a:r>
            <a:endParaRPr/>
          </a:p>
        </p:txBody>
      </p:sp>
      <p:sp>
        <p:nvSpPr>
          <p:cNvPr id="297" name="CustomShape 87"/>
          <p:cNvSpPr/>
          <p:nvPr/>
        </p:nvSpPr>
        <p:spPr>
          <a:xfrm>
            <a:off x="9589080" y="2378880"/>
            <a:ext cx="864720" cy="33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8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20,45'’168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98" name="CustomShape 88"/>
          <p:cNvSpPr/>
          <p:nvPr/>
        </p:nvSpPr>
        <p:spPr>
          <a:xfrm>
            <a:off x="10016400" y="2387520"/>
            <a:ext cx="864720" cy="33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9" name="CustomShape 89"/>
          <p:cNvSpPr/>
          <p:nvPr/>
        </p:nvSpPr>
        <p:spPr>
          <a:xfrm>
            <a:off x="1817400" y="232920"/>
            <a:ext cx="8636400" cy="788040"/>
          </a:xfrm>
          <a:prstGeom prst="roundRect">
            <a:avLst>
              <a:gd name="adj" fmla="val 14400"/>
            </a:avLst>
          </a:prstGeom>
          <a:solidFill>
            <a:srgbClr val="00B050"/>
          </a:solidFill>
          <a:ln w="38160">
            <a:solidFill>
              <a:srgbClr val="FFFFFF"/>
            </a:solidFill>
            <a:round/>
          </a:ln>
          <a:effectLst>
            <a:outerShdw blurRad="40005" dist="1980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b="1" cap="all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olas"/>
                <a:ea typeface="DejaVu Sans"/>
              </a:rPr>
              <a:t>Карта целевого состояния процесса «оптимизация времени проведения профосмотров детей в возрасте 1 месяца»</a:t>
            </a:r>
            <a:endParaRPr/>
          </a:p>
        </p:txBody>
      </p:sp>
      <p:sp>
        <p:nvSpPr>
          <p:cNvPr id="300" name="CustomShape 90"/>
          <p:cNvSpPr/>
          <p:nvPr/>
        </p:nvSpPr>
        <p:spPr>
          <a:xfrm>
            <a:off x="1703640" y="6453360"/>
            <a:ext cx="8638200" cy="22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ВПП — </a:t>
            </a:r>
            <a:r>
              <a:rPr lang="ru-RU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5575,26''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38161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Microsoft Office PowerPoint</Application>
  <PresentationFormat>Широкоэкранный</PresentationFormat>
  <Paragraphs>188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Basic Roman</vt:lpstr>
      <vt:lpstr>Basic Sans</vt:lpstr>
      <vt:lpstr>Calibri</vt:lpstr>
      <vt:lpstr>Calibri Light</vt:lpstr>
      <vt:lpstr>Consolas</vt:lpstr>
      <vt:lpstr>DejaVu Sans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2020-05-18T06:45:45Z</dcterms:created>
  <dcterms:modified xsi:type="dcterms:W3CDTF">2020-05-18T06:46:31Z</dcterms:modified>
</cp:coreProperties>
</file>