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80" r:id="rId2"/>
    <p:sldId id="265" r:id="rId3"/>
    <p:sldId id="275" r:id="rId4"/>
    <p:sldId id="277" r:id="rId5"/>
    <p:sldId id="278" r:id="rId6"/>
    <p:sldId id="260" r:id="rId7"/>
    <p:sldId id="281" r:id="rId8"/>
    <p:sldId id="282" r:id="rId9"/>
    <p:sldId id="261" r:id="rId10"/>
    <p:sldId id="262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0" autoAdjust="0"/>
    <p:restoredTop sz="94660"/>
  </p:normalViewPr>
  <p:slideViewPr>
    <p:cSldViewPr>
      <p:cViewPr varScale="1">
        <p:scale>
          <a:sx n="65" d="100"/>
          <a:sy n="6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3EC125-430D-4DC2-8576-23691CB76629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EB0D2D-06AB-4E74-983D-0FDE2FCA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9858AF-52A2-432B-80A6-844DFFED86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E106D-0D91-46E0-96A1-B3D3832D3A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D5B8-A214-4FD7-AAD4-D3A4D8B24496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70C5-6678-49DD-BD19-7DF8A5D5C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FB52-7BED-402F-8DAB-B6A2E9505352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E346-3694-48DD-9494-4D75E32A5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10FE-7432-4458-8E54-99125233B91D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3379-25BA-41CB-9DA5-4DEAFECC1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AA7B-0F8F-4448-8FBD-894829041654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FAE6-43AE-4857-BB8F-3DFE65E7D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999B-C75C-4D18-8CC1-609DF6C57C6C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8DCA-3E89-4BA1-8C85-C2C66A5F8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EBE8-639B-4F2C-B8EB-978E1718C6F7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85A4-81DD-40B2-9711-FC88434E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D854-EA83-4F33-9813-6A79E6CD064D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B0EE-2609-44B3-AEA8-9EDAB3469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0086-5708-4EE8-BEB0-D597FC44DE5A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3FCB-49F0-4094-8513-8501569F8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1C54-651C-4CCC-9009-F0FDF92054B4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391A-8BE0-4B1B-AB19-4A838745A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81DF-7DF3-4915-9E7C-1CEBDA8D8184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D28E-F9EA-4F84-A76D-B9CF58F24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AF84-A14E-41C3-AC99-49B532B06AF5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EDCF-FF42-418D-9783-00F61C7A7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287463"/>
            <a:ext cx="7869237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C9164C-C256-4223-951A-3EBC72E9CF92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FD400-CDA9-4C8B-9121-ADF75DD83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44463"/>
            <a:ext cx="78692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1;&#1086;&#1083;&#1100;&#1085;&#1080;&#1095;&#1085;&#1099;&#1081;%20&#1082;&#1083;&#1086;&#1091;&#1085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9550"/>
            <a:ext cx="107156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3279.JPG"/>
          <p:cNvPicPr>
            <a:picLocks noChangeAspect="1"/>
          </p:cNvPicPr>
          <p:nvPr/>
        </p:nvPicPr>
        <p:blipFill>
          <a:blip r:embed="rId3" cstate="print"/>
          <a:srcRect l="42187" t="21875"/>
          <a:stretch>
            <a:fillRect/>
          </a:stretch>
        </p:blipFill>
        <p:spPr>
          <a:xfrm>
            <a:off x="4500562" y="2125738"/>
            <a:ext cx="4500562" cy="456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85728"/>
            <a:ext cx="7000924" cy="178595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Волонтерский проект «Больничный клоун»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4340" name="Группа 7"/>
          <p:cNvGrpSpPr>
            <a:grpSpLocks/>
          </p:cNvGrpSpPr>
          <p:nvPr/>
        </p:nvGrpSpPr>
        <p:grpSpPr bwMode="auto">
          <a:xfrm>
            <a:off x="857250" y="3429000"/>
            <a:ext cx="2428875" cy="2286000"/>
            <a:chOff x="4143372" y="214290"/>
            <a:chExt cx="3857652" cy="3857652"/>
          </a:xfrm>
        </p:grpSpPr>
        <p:pic>
          <p:nvPicPr>
            <p:cNvPr id="9" name="Рисунок 8" descr="nwNPwk9-aXI.jpg"/>
            <p:cNvPicPr>
              <a:picLocks noChangeAspect="1"/>
            </p:cNvPicPr>
            <p:nvPr/>
          </p:nvPicPr>
          <p:blipFill>
            <a:blip r:embed="rId4" cstate="print">
              <a:lum bright="10000" contrast="20000"/>
            </a:blip>
            <a:stretch>
              <a:fillRect/>
            </a:stretch>
          </p:blipFill>
          <p:spPr>
            <a:xfrm>
              <a:off x="4357686" y="357166"/>
              <a:ext cx="3429024" cy="3516707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</p:spPr>
        </p:pic>
        <p:sp>
          <p:nvSpPr>
            <p:cNvPr id="10" name="Овал 9"/>
            <p:cNvSpPr/>
            <p:nvPr/>
          </p:nvSpPr>
          <p:spPr>
            <a:xfrm>
              <a:off x="4143372" y="214290"/>
              <a:ext cx="3857652" cy="3857652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467600" cy="107153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</a:rPr>
              <a:t>ОГБПОУ «Ивановский медицинский колледж»</a:t>
            </a:r>
            <a:endParaRPr lang="ru-RU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636"/>
            <a:ext cx="6429420" cy="142876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9742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Региональный волонтерский проект </a:t>
            </a:r>
          </a:p>
        </p:txBody>
      </p:sp>
      <p:pic>
        <p:nvPicPr>
          <p:cNvPr id="25603" name="Рисунок 5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136525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3271.JPG"/>
          <p:cNvPicPr>
            <a:picLocks noChangeAspect="1"/>
          </p:cNvPicPr>
          <p:nvPr/>
        </p:nvPicPr>
        <p:blipFill>
          <a:blip r:embed="rId3" cstate="print"/>
          <a:srcRect l="13402" b="16151"/>
          <a:stretch>
            <a:fillRect/>
          </a:stretch>
        </p:blipFill>
        <p:spPr>
          <a:xfrm rot="10800000">
            <a:off x="1428728" y="1571612"/>
            <a:ext cx="4857784" cy="3527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605" name="Группа 9"/>
          <p:cNvGrpSpPr>
            <a:grpSpLocks/>
          </p:cNvGrpSpPr>
          <p:nvPr/>
        </p:nvGrpSpPr>
        <p:grpSpPr bwMode="auto">
          <a:xfrm>
            <a:off x="6858000" y="4786313"/>
            <a:ext cx="2000250" cy="1857375"/>
            <a:chOff x="4143372" y="214290"/>
            <a:chExt cx="3857652" cy="3857652"/>
          </a:xfrm>
        </p:grpSpPr>
        <p:pic>
          <p:nvPicPr>
            <p:cNvPr id="11" name="Рисунок 10" descr="nwNPwk9-aXI.jpg"/>
            <p:cNvPicPr>
              <a:picLocks noChangeAspect="1"/>
            </p:cNvPicPr>
            <p:nvPr/>
          </p:nvPicPr>
          <p:blipFill>
            <a:blip r:embed="rId4" cstate="print">
              <a:lum bright="10000" contrast="20000"/>
            </a:blip>
            <a:stretch>
              <a:fillRect/>
            </a:stretch>
          </p:blipFill>
          <p:spPr>
            <a:xfrm>
              <a:off x="4357686" y="357166"/>
              <a:ext cx="3429024" cy="3516707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</p:spPr>
        </p:pic>
        <p:sp>
          <p:nvSpPr>
            <p:cNvPr id="12" name="Овал 11"/>
            <p:cNvSpPr/>
            <p:nvPr/>
          </p:nvSpPr>
          <p:spPr>
            <a:xfrm>
              <a:off x="4143372" y="214290"/>
              <a:ext cx="3857652" cy="3857652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ольничный клоун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 r="2686"/>
          <a:stretch>
            <a:fillRect/>
          </a:stretch>
        </p:blipFill>
        <p:spPr>
          <a:xfrm>
            <a:off x="0" y="1341438"/>
            <a:ext cx="9144000" cy="5092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-7938" y="0"/>
            <a:ext cx="7388226" cy="1360488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30300"/>
            <a:ext cx="9144000" cy="471805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363" name="Группа 31"/>
          <p:cNvGrpSpPr>
            <a:grpSpLocks/>
          </p:cNvGrpSpPr>
          <p:nvPr/>
        </p:nvGrpSpPr>
        <p:grpSpPr bwMode="auto">
          <a:xfrm>
            <a:off x="428625" y="4214813"/>
            <a:ext cx="617538" cy="581025"/>
            <a:chOff x="1904999" y="2209800"/>
            <a:chExt cx="620713" cy="581025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967230" y="2254250"/>
              <a:ext cx="516994" cy="5175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00"/>
                </a:solidFill>
                <a:latin typeface="+mn-lt"/>
              </a:endParaRPr>
            </a:p>
          </p:txBody>
        </p:sp>
        <p:grpSp>
          <p:nvGrpSpPr>
            <p:cNvPr id="15387" name="Группа 30"/>
            <p:cNvGrpSpPr>
              <a:grpSpLocks/>
            </p:cNvGrpSpPr>
            <p:nvPr/>
          </p:nvGrpSpPr>
          <p:grpSpPr bwMode="auto">
            <a:xfrm>
              <a:off x="1904999" y="2209800"/>
              <a:ext cx="620713" cy="581025"/>
              <a:chOff x="1904999" y="2209800"/>
              <a:chExt cx="620713" cy="581025"/>
            </a:xfrm>
          </p:grpSpPr>
          <p:sp>
            <p:nvSpPr>
              <p:cNvPr id="6" name="Oval 9"/>
              <p:cNvSpPr>
                <a:spLocks noChangeArrowheads="1"/>
              </p:cNvSpPr>
              <p:nvPr/>
            </p:nvSpPr>
            <p:spPr bwMode="auto">
              <a:xfrm flipH="1">
                <a:off x="2026269" y="2260600"/>
                <a:ext cx="403703" cy="30321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5389" name="AutoShape 12"/>
              <p:cNvSpPr>
                <a:spLocks noChangeArrowheads="1"/>
              </p:cNvSpPr>
              <p:nvPr/>
            </p:nvSpPr>
            <p:spPr bwMode="gray">
              <a:xfrm>
                <a:off x="1904999" y="2209800"/>
                <a:ext cx="620713" cy="58102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1"/>
                <a:r>
                  <a:rPr kumimoji="1" lang="uk-UA" altLang="ko-KR" b="1">
                    <a:solidFill>
                      <a:srgbClr val="FF0000"/>
                    </a:solidFill>
                    <a:latin typeface="Calibri" pitchFamily="34" charset="0"/>
                    <a:cs typeface="맑은 고딕"/>
                  </a:rPr>
                  <a:t>2</a:t>
                </a:r>
                <a:endParaRPr kumimoji="1" lang="en-US" altLang="ko-KR" b="1">
                  <a:solidFill>
                    <a:srgbClr val="FF0000"/>
                  </a:solidFill>
                  <a:latin typeface="Calibri" pitchFamily="34" charset="0"/>
                  <a:ea typeface="굴림"/>
                  <a:cs typeface="굴림"/>
                </a:endParaRPr>
              </a:p>
            </p:txBody>
          </p:sp>
        </p:grpSp>
      </p:grpSp>
      <p:grpSp>
        <p:nvGrpSpPr>
          <p:cNvPr id="15364" name="Группа 32"/>
          <p:cNvGrpSpPr>
            <a:grpSpLocks/>
          </p:cNvGrpSpPr>
          <p:nvPr/>
        </p:nvGrpSpPr>
        <p:grpSpPr bwMode="auto">
          <a:xfrm>
            <a:off x="500063" y="3286125"/>
            <a:ext cx="671512" cy="581025"/>
            <a:chOff x="1928794" y="3586163"/>
            <a:chExt cx="671561" cy="581025"/>
          </a:xfrm>
        </p:grpSpPr>
        <p:grpSp>
          <p:nvGrpSpPr>
            <p:cNvPr id="15382" name="Группа 29"/>
            <p:cNvGrpSpPr>
              <a:grpSpLocks/>
            </p:cNvGrpSpPr>
            <p:nvPr/>
          </p:nvGrpSpPr>
          <p:grpSpPr bwMode="auto">
            <a:xfrm>
              <a:off x="1987191" y="3617913"/>
              <a:ext cx="559921" cy="517525"/>
              <a:chOff x="1987191" y="3617913"/>
              <a:chExt cx="559921" cy="517525"/>
            </a:xfrm>
          </p:grpSpPr>
          <p:sp>
            <p:nvSpPr>
              <p:cNvPr id="15384" name="Oval 58"/>
              <p:cNvSpPr>
                <a:spLocks noChangeArrowheads="1"/>
              </p:cNvSpPr>
              <p:nvPr/>
            </p:nvSpPr>
            <p:spPr bwMode="auto">
              <a:xfrm>
                <a:off x="1987191" y="3617913"/>
                <a:ext cx="559921" cy="51752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6" name="Oval 59"/>
              <p:cNvSpPr>
                <a:spLocks noChangeArrowheads="1"/>
              </p:cNvSpPr>
              <p:nvPr/>
            </p:nvSpPr>
            <p:spPr bwMode="auto">
              <a:xfrm flipH="1">
                <a:off x="2047864" y="3625851"/>
                <a:ext cx="436595" cy="30321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5383" name="AutoShape 60"/>
            <p:cNvSpPr>
              <a:spLocks noChangeArrowheads="1"/>
            </p:cNvSpPr>
            <p:nvPr/>
          </p:nvSpPr>
          <p:spPr bwMode="gray">
            <a:xfrm>
              <a:off x="1928794" y="3586163"/>
              <a:ext cx="671561" cy="5810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uk-UA" altLang="ko-KR" b="1">
                  <a:solidFill>
                    <a:schemeClr val="bg1"/>
                  </a:solidFill>
                  <a:latin typeface="Calibri" pitchFamily="34" charset="0"/>
                  <a:cs typeface="맑은 고딕"/>
                </a:rPr>
                <a:t>1</a:t>
              </a:r>
              <a:endParaRPr kumimoji="1" lang="en-US" altLang="ko-KR" b="1">
                <a:solidFill>
                  <a:schemeClr val="bg1"/>
                </a:solidFill>
                <a:latin typeface="Calibri" pitchFamily="34" charset="0"/>
                <a:ea typeface="굴림"/>
                <a:cs typeface="굴림"/>
              </a:endParaRPr>
            </a:p>
          </p:txBody>
        </p:sp>
      </p:grp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1000125" y="5214938"/>
            <a:ext cx="4854575" cy="633412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15366" name="Группа 35"/>
          <p:cNvGrpSpPr>
            <a:grpSpLocks/>
          </p:cNvGrpSpPr>
          <p:nvPr/>
        </p:nvGrpSpPr>
        <p:grpSpPr bwMode="auto">
          <a:xfrm>
            <a:off x="500063" y="5143500"/>
            <a:ext cx="517525" cy="517525"/>
            <a:chOff x="1982769" y="4902210"/>
            <a:chExt cx="517525" cy="517525"/>
          </a:xfrm>
        </p:grpSpPr>
        <p:sp>
          <p:nvSpPr>
            <p:cNvPr id="15380" name="Oval 61"/>
            <p:cNvSpPr>
              <a:spLocks noChangeArrowheads="1"/>
            </p:cNvSpPr>
            <p:nvPr/>
          </p:nvSpPr>
          <p:spPr bwMode="auto">
            <a:xfrm>
              <a:off x="1982769" y="4902210"/>
              <a:ext cx="517525" cy="51752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auto">
            <a:xfrm flipH="1">
              <a:off x="2038331" y="4910148"/>
              <a:ext cx="404813" cy="3032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uk-UA" altLang="ko-KR" sz="2000" b="1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uk-UA" altLang="ko-KR" sz="2000" b="1" dirty="0">
                  <a:latin typeface="+mn-lt"/>
                </a:rPr>
                <a:t>3</a:t>
              </a:r>
              <a:endParaRPr kumimoji="1" lang="en-US" altLang="ko-KR" sz="2000" b="1" dirty="0">
                <a:latin typeface="+mn-lt"/>
                <a:ea typeface="굴림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367" name="AutoShape 63"/>
          <p:cNvSpPr>
            <a:spLocks noChangeArrowheads="1"/>
          </p:cNvSpPr>
          <p:nvPr/>
        </p:nvSpPr>
        <p:spPr bwMode="gray">
          <a:xfrm>
            <a:off x="495300" y="4792663"/>
            <a:ext cx="620713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1"/>
            <a:endParaRPr kumimoji="1" lang="en-US" altLang="ko-KR" b="1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15368" name="AutoShape 66"/>
          <p:cNvSpPr>
            <a:spLocks noChangeArrowheads="1"/>
          </p:cNvSpPr>
          <p:nvPr/>
        </p:nvSpPr>
        <p:spPr bwMode="gray">
          <a:xfrm>
            <a:off x="1785938" y="4500563"/>
            <a:ext cx="620712" cy="5810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b="1">
              <a:solidFill>
                <a:schemeClr val="bg1"/>
              </a:solidFill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23528" y="332656"/>
            <a:ext cx="7467600" cy="703282"/>
          </a:xfrm>
          <a:prstGeom prst="rect">
            <a:avLst/>
          </a:prstGeom>
          <a:noFill/>
        </p:spPr>
        <p:txBody>
          <a:bodyPr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Актуальность проекта</a:t>
            </a:r>
            <a:endParaRPr lang="ru-RU" sz="44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7" name="Рисунок 26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614613" y="1273175"/>
            <a:ext cx="652938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этапе развития службы охраны здоровья детей возникает необходимость креативной психологической поддержки как на амбулаторно-поликлиническом, так и на этапе оказания стационарной педиатрической помощи.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3000372"/>
            <a:ext cx="5214974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Смехо-терапия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способствует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3429000"/>
            <a:ext cx="65008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активизации иммунной системы, повышению эффективности фармакологического действия медикаментов;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58888" y="4286250"/>
            <a:ext cx="78851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снижению стрессового воздействия от вынужденного длительного расставания с близкими людьми;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14438" y="5143500"/>
            <a:ext cx="700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ускорению процесса социализации пациента.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5376" name="Группа 27"/>
          <p:cNvGrpSpPr>
            <a:grpSpLocks/>
          </p:cNvGrpSpPr>
          <p:nvPr/>
        </p:nvGrpSpPr>
        <p:grpSpPr bwMode="auto">
          <a:xfrm>
            <a:off x="928688" y="1428750"/>
            <a:ext cx="1214437" cy="1143000"/>
            <a:chOff x="4143372" y="214290"/>
            <a:chExt cx="3857652" cy="3857652"/>
          </a:xfrm>
        </p:grpSpPr>
        <p:pic>
          <p:nvPicPr>
            <p:cNvPr id="35" name="Рисунок 34" descr="nwNPwk9-aXI.jpg"/>
            <p:cNvPicPr>
              <a:picLocks noChangeAspect="1"/>
            </p:cNvPicPr>
            <p:nvPr/>
          </p:nvPicPr>
          <p:blipFill>
            <a:blip r:embed="rId3" cstate="print">
              <a:lum bright="10000" contrast="20000"/>
            </a:blip>
            <a:stretch>
              <a:fillRect/>
            </a:stretch>
          </p:blipFill>
          <p:spPr>
            <a:xfrm>
              <a:off x="4357686" y="357166"/>
              <a:ext cx="3429024" cy="3516707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</p:spPr>
        </p:pic>
        <p:sp>
          <p:nvSpPr>
            <p:cNvPr id="40" name="Овал 39"/>
            <p:cNvSpPr/>
            <p:nvPr/>
          </p:nvSpPr>
          <p:spPr>
            <a:xfrm>
              <a:off x="4143372" y="214290"/>
              <a:ext cx="3857652" cy="3857652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5377" name="Рисунок 40" descr="d43bf38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5429250"/>
            <a:ext cx="37322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 flipV="1">
            <a:off x="1619250" y="2095500"/>
            <a:ext cx="1281113" cy="1077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900363" y="3644900"/>
            <a:ext cx="7953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619250" y="4116388"/>
            <a:ext cx="1281113" cy="1214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059113" y="1620838"/>
            <a:ext cx="6084887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</a:t>
            </a:r>
            <a:r>
              <a:rPr lang="ru-RU" dirty="0"/>
              <a:t>медицинской  </a:t>
            </a:r>
            <a:r>
              <a:rPr lang="ru-RU" dirty="0"/>
              <a:t>грамотности населения о факторах риска онкологических заболеваний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24213" y="1714500"/>
            <a:ext cx="59197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Снижение стрессовой нагрузки на пациента педиатрических отделений, включая амбулаторно-поликлиническую и стационарную помощь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779838" y="3173413"/>
            <a:ext cx="5364162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</a:t>
            </a:r>
            <a:r>
              <a:rPr lang="ru-RU" dirty="0"/>
              <a:t>медицинской  </a:t>
            </a:r>
            <a:r>
              <a:rPr lang="ru-RU" dirty="0"/>
              <a:t>грамотности населения о факторах риска онкологических заболеваний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059113" y="4868863"/>
            <a:ext cx="6084887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медицинской  грамотности населения о факторах риска онкологических заболеваний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857625" y="3214688"/>
            <a:ext cx="5286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Улучшение соматического состояния пациента с помощью смехо-терапии, креативная психологическая поддержка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9113" y="4868863"/>
            <a:ext cx="6064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Вовлечение студентов медицинских колледжей Ивановской области в волонтерскую деятельность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базе лечебно-профилактических учреждений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-7938" y="0"/>
            <a:ext cx="5732463" cy="1360488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" name="Рисунок 64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Заголовок 1"/>
          <p:cNvSpPr txBox="1">
            <a:spLocks/>
          </p:cNvSpPr>
          <p:nvPr/>
        </p:nvSpPr>
        <p:spPr>
          <a:xfrm>
            <a:off x="395536" y="277446"/>
            <a:ext cx="5520676" cy="703282"/>
          </a:xfrm>
          <a:prstGeom prst="rect">
            <a:avLst/>
          </a:prstGeom>
          <a:noFill/>
        </p:spPr>
        <p:txBody>
          <a:bodyPr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Цели проекта</a:t>
            </a:r>
            <a:endParaRPr lang="ru-RU" sz="44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16397" name="Группа 14"/>
          <p:cNvGrpSpPr>
            <a:grpSpLocks/>
          </p:cNvGrpSpPr>
          <p:nvPr/>
        </p:nvGrpSpPr>
        <p:grpSpPr bwMode="auto">
          <a:xfrm>
            <a:off x="642938" y="2571750"/>
            <a:ext cx="2214562" cy="2000250"/>
            <a:chOff x="4143372" y="214290"/>
            <a:chExt cx="3857652" cy="3857652"/>
          </a:xfrm>
        </p:grpSpPr>
        <p:pic>
          <p:nvPicPr>
            <p:cNvPr id="16" name="Рисунок 15" descr="nwNPwk9-aXI.jpg"/>
            <p:cNvPicPr>
              <a:picLocks noChangeAspect="1"/>
            </p:cNvPicPr>
            <p:nvPr/>
          </p:nvPicPr>
          <p:blipFill>
            <a:blip r:embed="rId3" cstate="print">
              <a:lum bright="10000" contrast="20000"/>
            </a:blip>
            <a:stretch>
              <a:fillRect/>
            </a:stretch>
          </p:blipFill>
          <p:spPr>
            <a:xfrm>
              <a:off x="4357686" y="357166"/>
              <a:ext cx="3429024" cy="3516707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4143372" y="214290"/>
              <a:ext cx="3857652" cy="3857652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 flipV="1">
            <a:off x="1647825" y="2092325"/>
            <a:ext cx="1325563" cy="121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678113" y="3324225"/>
            <a:ext cx="885825" cy="223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484438" y="3933825"/>
            <a:ext cx="315912" cy="644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19238" y="4083050"/>
            <a:ext cx="280987" cy="180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059113" y="1620838"/>
            <a:ext cx="5976937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</a:t>
            </a:r>
            <a:r>
              <a:rPr lang="ru-RU" dirty="0"/>
              <a:t>медицинской  </a:t>
            </a:r>
            <a:r>
              <a:rPr lang="ru-RU" dirty="0"/>
              <a:t>грамотности населения о факторах риска онкологических заболеваний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03575" y="1628775"/>
            <a:ext cx="59197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Снижение болевого синдрома или отвлечение от него при проведении медицинских манипуляций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71888" y="2852738"/>
            <a:ext cx="5364162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</a:t>
            </a:r>
            <a:r>
              <a:rPr lang="ru-RU" dirty="0"/>
              <a:t>медицинской  </a:t>
            </a:r>
            <a:r>
              <a:rPr lang="ru-RU" dirty="0"/>
              <a:t>грамотности населения о факторах риска онкологических заболеваний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928938" y="4087813"/>
            <a:ext cx="6084887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</a:t>
            </a:r>
            <a:r>
              <a:rPr lang="ru-RU" dirty="0"/>
              <a:t>медицинской  </a:t>
            </a:r>
            <a:r>
              <a:rPr lang="ru-RU" dirty="0"/>
              <a:t>грамотности населения о факторах риска онкологических заболеваний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95700" y="3001963"/>
            <a:ext cx="55657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Сокращение периода адаптации пациентов педиатрического профиля к госпитализации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73388" y="4116388"/>
            <a:ext cx="60626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Развитие творческого потенциала и формирование лидерских качеств у студентов – участников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85950" y="5445125"/>
            <a:ext cx="6826250" cy="9429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</a:t>
            </a:r>
            <a:r>
              <a:rPr lang="ru-RU" dirty="0"/>
              <a:t>медицинской  </a:t>
            </a:r>
            <a:r>
              <a:rPr lang="ru-RU" dirty="0"/>
              <a:t>грамотности населения о факторах риска онкологических заболеваний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5445125"/>
            <a:ext cx="66389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Повышение престижа профессии медицинской сестры,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ельдшера. Закрепление молодых специалистов в практическом здравоохранении.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-7938" y="0"/>
            <a:ext cx="6013451" cy="1268413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11560" y="260648"/>
            <a:ext cx="5520676" cy="703282"/>
          </a:xfrm>
          <a:prstGeom prst="rect">
            <a:avLst/>
          </a:prstGeom>
          <a:noFill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Задачи проекта</a:t>
            </a:r>
            <a:endParaRPr lang="ru-RU" sz="44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0" name="Рисунок 29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4" name="Группа 17"/>
          <p:cNvGrpSpPr>
            <a:grpSpLocks/>
          </p:cNvGrpSpPr>
          <p:nvPr/>
        </p:nvGrpSpPr>
        <p:grpSpPr bwMode="auto">
          <a:xfrm>
            <a:off x="500063" y="2428875"/>
            <a:ext cx="2214562" cy="2071688"/>
            <a:chOff x="4143372" y="214290"/>
            <a:chExt cx="3857652" cy="3857652"/>
          </a:xfrm>
        </p:grpSpPr>
        <p:pic>
          <p:nvPicPr>
            <p:cNvPr id="19" name="Рисунок 18" descr="nwNPwk9-aXI.jpg"/>
            <p:cNvPicPr>
              <a:picLocks noChangeAspect="1"/>
            </p:cNvPicPr>
            <p:nvPr/>
          </p:nvPicPr>
          <p:blipFill>
            <a:blip r:embed="rId3" cstate="print">
              <a:lum bright="10000" contrast="20000"/>
            </a:blip>
            <a:stretch>
              <a:fillRect/>
            </a:stretch>
          </p:blipFill>
          <p:spPr>
            <a:xfrm>
              <a:off x="4357686" y="357166"/>
              <a:ext cx="3429024" cy="3516707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4143372" y="214290"/>
              <a:ext cx="3857652" cy="3857652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7938" y="1700213"/>
            <a:ext cx="9159876" cy="471805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-7938" y="0"/>
            <a:ext cx="6883401" cy="1268413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99592" y="260648"/>
            <a:ext cx="7958688" cy="703282"/>
          </a:xfrm>
          <a:prstGeom prst="rect">
            <a:avLst/>
          </a:prstGeom>
          <a:noFill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Базы реализации проекта</a:t>
            </a:r>
            <a:endParaRPr lang="ru-RU" sz="44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2" name="Рисунок 21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C:\Users\Владелец\Desktop\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286000"/>
            <a:ext cx="6184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Users\Владелец\Desktop\Без имени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21468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Владелец\Desktop\Без имени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28612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C:\Users\Владелец\Desktop\Без имени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35768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C:\Users\Владелец\Desktop\Без имени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35743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2" name="Группа 12"/>
          <p:cNvGrpSpPr>
            <a:grpSpLocks/>
          </p:cNvGrpSpPr>
          <p:nvPr/>
        </p:nvGrpSpPr>
        <p:grpSpPr bwMode="auto">
          <a:xfrm>
            <a:off x="285750" y="2428875"/>
            <a:ext cx="1276350" cy="1193800"/>
            <a:chOff x="4143372" y="214290"/>
            <a:chExt cx="3857652" cy="3857652"/>
          </a:xfrm>
        </p:grpSpPr>
        <p:pic>
          <p:nvPicPr>
            <p:cNvPr id="14" name="Рисунок 13" descr="nwNPwk9-aXI.jpg"/>
            <p:cNvPicPr>
              <a:picLocks noChangeAspect="1"/>
            </p:cNvPicPr>
            <p:nvPr/>
          </p:nvPicPr>
          <p:blipFill>
            <a:blip r:embed="rId5" cstate="print">
              <a:lum bright="10000" contrast="20000"/>
            </a:blip>
            <a:stretch>
              <a:fillRect/>
            </a:stretch>
          </p:blipFill>
          <p:spPr>
            <a:xfrm>
              <a:off x="4357686" y="357166"/>
              <a:ext cx="3429024" cy="3516707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softEdge rad="112500"/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4143372" y="214290"/>
              <a:ext cx="3857652" cy="3857652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857750" y="4000500"/>
            <a:ext cx="25717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Шуйская центральная районная больница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0688" y="3000375"/>
            <a:ext cx="25717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Детская областная клиническая больница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14500" y="3857625"/>
            <a:ext cx="25717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Областная клиническая больница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14750" y="5000625"/>
            <a:ext cx="25717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Детский дом «Солнышко»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-7938" y="0"/>
            <a:ext cx="6883401" cy="1268413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5918" y="285728"/>
            <a:ext cx="5520676" cy="703282"/>
          </a:xfrm>
          <a:prstGeom prst="rect">
            <a:avLst/>
          </a:prstGeom>
          <a:noFill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Участники проекта</a:t>
            </a:r>
            <a:endParaRPr lang="ru-RU" sz="44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154113"/>
            <a:ext cx="4560888" cy="5703887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 descr="logoti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44" y="1357298"/>
            <a:ext cx="871543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Студенты ОГБПОУ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«Ивановский медицинский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колледж»: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4" name="Рисунок 13" descr="IMG_3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357554" y="2500306"/>
            <a:ext cx="5643599" cy="4232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2786063"/>
            <a:ext cx="45021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Кандакова Нина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Мартьянова Татьяна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Каплун Алиса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Лихута Дмитрий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Аливасова Асийят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Кубасова Кристина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Ключев Павел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-7938" y="0"/>
            <a:ext cx="6883401" cy="1268413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5918" y="285728"/>
            <a:ext cx="5520676" cy="703282"/>
          </a:xfrm>
          <a:prstGeom prst="rect">
            <a:avLst/>
          </a:prstGeom>
          <a:noFill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Сотрудничество</a:t>
            </a:r>
            <a:endParaRPr lang="ru-RU" sz="44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154113"/>
            <a:ext cx="8786813" cy="420370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 descr="logoti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44" y="1357298"/>
            <a:ext cx="8715436" cy="830997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Организация праздников участниками проекта «Больничный клоун» реализуется: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88" y="2786063"/>
            <a:ext cx="45021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 заявкам медицинских организаций педиатрического профиля;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 Международному дню защиты детей (1 июня) и Новому году.</a:t>
            </a:r>
          </a:p>
        </p:txBody>
      </p:sp>
      <p:pic>
        <p:nvPicPr>
          <p:cNvPr id="21511" name="Содержимое 3" descr="clown_PNG40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57813" y="2500313"/>
            <a:ext cx="3048000" cy="3714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301625" y="2000250"/>
            <a:ext cx="8504238" cy="45720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	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1625" y="1557338"/>
            <a:ext cx="8689975" cy="482441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-7938" y="0"/>
            <a:ext cx="6883401" cy="1268413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28794" y="428604"/>
            <a:ext cx="5520676" cy="703282"/>
          </a:xfrm>
          <a:prstGeom prst="rect">
            <a:avLst/>
          </a:prstGeom>
          <a:noFill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Дизайн проекта</a:t>
            </a:r>
            <a:endParaRPr lang="ru-RU" sz="44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6" name="Рисунок 15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071678"/>
            <a:ext cx="4500594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МАЛЕНьКИм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ПАЦИЕНТам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Демонстрируются фокусы, театрализованные сказки и представления;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Предлагаются загадки;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ребусы, совместные рисунки;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Вручаются подарки.</a:t>
            </a: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575" y="2357430"/>
            <a:ext cx="4374069" cy="4299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-7938" y="0"/>
            <a:ext cx="8540751" cy="1268413"/>
          </a:xfrm>
          <a:prstGeom prst="ellips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2612" y="548680"/>
            <a:ext cx="8142792" cy="703282"/>
          </a:xfrm>
          <a:prstGeom prst="rect">
            <a:avLst/>
          </a:prstGeom>
          <a:noFill/>
        </p:spPr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FF000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Ожидаемые </a:t>
            </a:r>
            <a:r>
              <a:rPr lang="ru-RU" sz="32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конечные результаты </a:t>
            </a:r>
            <a:r>
              <a:rPr lang="ru-RU" sz="3200" b="1" spc="50" dirty="0">
                <a:ln w="11430"/>
                <a:solidFill>
                  <a:srgbClr val="FF0000"/>
                </a:solidFill>
                <a:latin typeface="+mn-lt"/>
                <a:ea typeface="+mj-ea"/>
                <a:cs typeface="+mj-cs"/>
              </a:rPr>
              <a:t>реализации проекта</a:t>
            </a:r>
          </a:p>
        </p:txBody>
      </p:sp>
      <p:pic>
        <p:nvPicPr>
          <p:cNvPr id="13" name="Рисунок 12" descr="logoti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20663"/>
            <a:ext cx="790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5400" y="1557338"/>
            <a:ext cx="8807450" cy="437197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1571625"/>
            <a:ext cx="4214812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Преодоление негативной стрессовой нагрузки пациентами педиатрических отделений в более короткие сроки;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Всестороннее развитие личности обучающейся молодежи;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Формирование профессиональнозначимых личностных качеств у студентов медицинских образовательных учреждений;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Преодоление социальной апатии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молодежи.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Рисунок 7" descr="IMG_3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071934" y="2982512"/>
            <a:ext cx="4929222" cy="3696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5228</TotalTime>
  <Words>263</Words>
  <Application>Microsoft Office PowerPoint</Application>
  <PresentationFormat>Экран (4:3)</PresentationFormat>
  <Paragraphs>43</Paragraphs>
  <Slides>11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Arial</vt:lpstr>
      <vt:lpstr>맑은 고딕</vt:lpstr>
      <vt:lpstr>굴림</vt:lpstr>
      <vt:lpstr>Wingdings</vt:lpstr>
      <vt:lpstr>Calibri Light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ИМК</cp:lastModifiedBy>
  <cp:revision>175</cp:revision>
  <dcterms:created xsi:type="dcterms:W3CDTF">2018-06-07T08:33:59Z</dcterms:created>
  <dcterms:modified xsi:type="dcterms:W3CDTF">2018-11-07T12:27:04Z</dcterms:modified>
</cp:coreProperties>
</file>