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2"/>
    <p:sldId id="317" r:id="rId3"/>
    <p:sldId id="320" r:id="rId4"/>
    <p:sldId id="278" r:id="rId5"/>
    <p:sldId id="322" r:id="rId6"/>
    <p:sldId id="329" r:id="rId7"/>
    <p:sldId id="321" r:id="rId8"/>
    <p:sldId id="257" r:id="rId9"/>
    <p:sldId id="258" r:id="rId10"/>
    <p:sldId id="259" r:id="rId11"/>
    <p:sldId id="328" r:id="rId12"/>
    <p:sldId id="264" r:id="rId13"/>
    <p:sldId id="273" r:id="rId14"/>
    <p:sldId id="279" r:id="rId15"/>
    <p:sldId id="281" r:id="rId16"/>
    <p:sldId id="282" r:id="rId17"/>
    <p:sldId id="296" r:id="rId18"/>
    <p:sldId id="330" r:id="rId19"/>
    <p:sldId id="314" r:id="rId20"/>
    <p:sldId id="324" r:id="rId21"/>
    <p:sldId id="325" r:id="rId22"/>
    <p:sldId id="326" r:id="rId23"/>
    <p:sldId id="327" r:id="rId24"/>
    <p:sldId id="333" r:id="rId25"/>
    <p:sldId id="283" r:id="rId26"/>
    <p:sldId id="262" r:id="rId27"/>
    <p:sldId id="269" r:id="rId28"/>
    <p:sldId id="270" r:id="rId29"/>
    <p:sldId id="295" r:id="rId30"/>
    <p:sldId id="280" r:id="rId31"/>
    <p:sldId id="297" r:id="rId32"/>
    <p:sldId id="315" r:id="rId33"/>
    <p:sldId id="323" r:id="rId34"/>
    <p:sldId id="316" r:id="rId35"/>
    <p:sldId id="274" r:id="rId36"/>
    <p:sldId id="299" r:id="rId37"/>
    <p:sldId id="300" r:id="rId38"/>
    <p:sldId id="303" r:id="rId39"/>
    <p:sldId id="304" r:id="rId40"/>
    <p:sldId id="307" r:id="rId41"/>
    <p:sldId id="331" r:id="rId42"/>
    <p:sldId id="33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39074" y="2687473"/>
            <a:ext cx="10515600" cy="21577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Кинешемское местное отделение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Всероссийского </a:t>
            </a:r>
            <a:r>
              <a:rPr lang="ru-RU" sz="3200" b="1" dirty="0" smtClean="0">
                <a:solidFill>
                  <a:srgbClr val="C00000"/>
                </a:solidFill>
              </a:rPr>
              <a:t>общественного движения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</a:rPr>
              <a:t>Волонтеры-медики»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948" y="1171445"/>
            <a:ext cx="10313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Департамент здравоохранения Ивановской области</a:t>
            </a:r>
          </a:p>
          <a:p>
            <a:r>
              <a:rPr lang="ru-RU" sz="2000" b="1" dirty="0" smtClean="0"/>
              <a:t>Областное государственное бюджетное профессиональное образовательное учреждение</a:t>
            </a:r>
          </a:p>
          <a:p>
            <a:pPr algn="ctr"/>
            <a:r>
              <a:rPr lang="ru-RU" sz="2000" b="1" dirty="0" smtClean="0"/>
              <a:t>«Кинешемский медицинский колледж»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71393" y="6417190"/>
            <a:ext cx="19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Кинешма, 2019 г.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74"/>
          <a:stretch/>
        </p:blipFill>
        <p:spPr>
          <a:xfrm>
            <a:off x="318160" y="209006"/>
            <a:ext cx="2568731" cy="1375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" y="4820404"/>
            <a:ext cx="3352807" cy="1319787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43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Всемирный день без табака </a:t>
            </a:r>
          </a:p>
        </p:txBody>
      </p:sp>
      <p:pic>
        <p:nvPicPr>
          <p:cNvPr id="5" name="Замещающее содержимое 4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980" y="1138555"/>
            <a:ext cx="9963131" cy="5040037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3600" b="1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«Конфета вместо сигареты»</a:t>
            </a:r>
            <a:endParaRPr lang="ru-RU" altLang="en-US" sz="36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un9-68.userapi.com/c855236/v855236062/56807/RTGCsNjmq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1481959"/>
            <a:ext cx="5218312" cy="39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7.userapi.com/c855236/v855236062/567e9/grfWYi0tE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5631"/>
            <a:ext cx="5391807" cy="40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78734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54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Всемирный день борьбы с раком</a:t>
            </a:r>
          </a:p>
        </p:txBody>
      </p:sp>
      <p:pic>
        <p:nvPicPr>
          <p:cNvPr id="5" name="Замещающее содержимое 4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5005" y="1691005"/>
            <a:ext cx="7698105" cy="435165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350" y="198755"/>
            <a:ext cx="10515600" cy="67691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«Сердце для жизни»</a:t>
            </a:r>
          </a:p>
        </p:txBody>
      </p:sp>
      <p:pic>
        <p:nvPicPr>
          <p:cNvPr id="5" name="Замещающее содержимое 4" descr="64153823537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45" y="875665"/>
            <a:ext cx="5633545" cy="3752935"/>
          </a:xfrm>
          <a:prstGeom prst="rect">
            <a:avLst/>
          </a:prstGeom>
        </p:spPr>
      </p:pic>
      <p:pic>
        <p:nvPicPr>
          <p:cNvPr id="6" name="Замещающее содержимое 5" descr="63955aa9869cf7707ada1662dbfb31e2_XL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3731" y="3188650"/>
            <a:ext cx="5821560" cy="346439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985" y="138430"/>
            <a:ext cx="10515600" cy="721995"/>
          </a:xfrm>
        </p:spPr>
        <p:txBody>
          <a:bodyPr/>
          <a:lstStyle/>
          <a:p>
            <a:pPr algn="ctr"/>
            <a:r>
              <a:rPr lang="ru-RU" altLang="en-US" sz="3600" b="1" i="1" dirty="0">
                <a:solidFill>
                  <a:srgbClr val="C00000"/>
                </a:solidFill>
              </a:rPr>
              <a:t>«СТОПВИЧ/СПИД»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64590" y="777766"/>
            <a:ext cx="11470389" cy="120371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altLang="en-US" sz="2400" b="1" i="1" dirty="0" smtClean="0"/>
              <a:t>Ежегодное участие в проекте «Вместе против ВИЧ» в рамках программы Всероссийского общественного движения «Волонтеры-медики» по профилактике ВИЧ-инфекции и СПИДа</a:t>
            </a:r>
            <a:endParaRPr lang="ru-RU" altLang="en-US" sz="2400" b="1" i="1" dirty="0"/>
          </a:p>
        </p:txBody>
      </p:sp>
      <p:pic>
        <p:nvPicPr>
          <p:cNvPr id="5" name="Замещающее содержимое 4" descr="phoca_thumb_l_IMG_732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529" y="1771277"/>
            <a:ext cx="5728255" cy="3816028"/>
          </a:xfrm>
          <a:prstGeom prst="rect">
            <a:avLst/>
          </a:prstGeom>
        </p:spPr>
      </p:pic>
      <p:pic>
        <p:nvPicPr>
          <p:cNvPr id="6" name="Замещающее содержимое 4" descr="RgeDZu0JS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39" y="2978785"/>
            <a:ext cx="5348989" cy="3564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529" y="5646169"/>
            <a:ext cx="5738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Просветительская встреча волонтеров-медиков ОГБПОУ «КМК» со студентами Кинешемского педагогического колледжа</a:t>
            </a:r>
            <a:endParaRPr lang="ru-RU" sz="2000" b="1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8090" y="5202621"/>
            <a:ext cx="562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Просветительская встреча волонтеров-медиков со студентами Технологического техникума-интерната</a:t>
            </a:r>
            <a:endParaRPr lang="ru-RU" sz="2400" b="1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29000" y="169961"/>
            <a:ext cx="4611414" cy="721995"/>
          </a:xfrm>
        </p:spPr>
        <p:txBody>
          <a:bodyPr>
            <a:noAutofit/>
          </a:bodyPr>
          <a:lstStyle/>
          <a:p>
            <a:pPr algn="ctr"/>
            <a:r>
              <a:rPr lang="ru-RU" altLang="en-US" sz="3600" b="1" i="1" dirty="0">
                <a:solidFill>
                  <a:srgbClr val="C00000"/>
                </a:solidFill>
              </a:rPr>
              <a:t>«</a:t>
            </a:r>
            <a:r>
              <a:rPr lang="ru-RU" altLang="en-US" sz="3600" b="1" i="1" dirty="0" smtClean="0">
                <a:solidFill>
                  <a:srgbClr val="C00000"/>
                </a:solidFill>
              </a:rPr>
              <a:t>СТОП ВИЧ/СПИД</a:t>
            </a:r>
            <a:r>
              <a:rPr lang="ru-RU" altLang="en-US" sz="3600" b="1" i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un9-55.userapi.com/c850736/v850736141/10814a/IkIVozh4A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2" y="891957"/>
            <a:ext cx="6057188" cy="40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6.userapi.com/c850736/v850736141/108177/3Mnao30EZ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34" y="3221123"/>
            <a:ext cx="5457497" cy="36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0035" y="138430"/>
            <a:ext cx="10515600" cy="963930"/>
          </a:xfrm>
        </p:spPr>
        <p:txBody>
          <a:bodyPr/>
          <a:lstStyle/>
          <a:p>
            <a:pPr algn="ctr"/>
            <a:r>
              <a:rPr lang="ru-RU" altLang="en-US" sz="4000" b="1" i="1"/>
              <a:t> «Жизнь без гипертонии»</a:t>
            </a:r>
          </a:p>
        </p:txBody>
      </p:sp>
      <p:pic>
        <p:nvPicPr>
          <p:cNvPr id="5" name="Замещающее содержимое 4" descr="PfnJ9sHSb-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4640" y="1242060"/>
            <a:ext cx="5181600" cy="3886200"/>
          </a:xfrm>
          <a:prstGeom prst="rect">
            <a:avLst/>
          </a:prstGeom>
        </p:spPr>
      </p:pic>
      <p:pic>
        <p:nvPicPr>
          <p:cNvPr id="6" name="Замещающее содержимое 5" descr="GybxVAYSH7s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14135" y="2601595"/>
            <a:ext cx="5181600" cy="38862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69570" y="299721"/>
            <a:ext cx="11444058" cy="209663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altLang="en-US" sz="5900" b="1" i="1" dirty="0">
                <a:solidFill>
                  <a:srgbClr val="C00000"/>
                </a:solidFill>
              </a:rPr>
              <a:t>«Щедрый вторник», «</a:t>
            </a:r>
            <a:r>
              <a:rPr lang="ru-RU" altLang="en-US" sz="5900" b="1" i="1" dirty="0" err="1">
                <a:solidFill>
                  <a:srgbClr val="C00000"/>
                </a:solidFill>
              </a:rPr>
              <a:t>Добродень</a:t>
            </a:r>
            <a:r>
              <a:rPr lang="ru-RU" altLang="en-US" sz="5900" b="1" i="1" dirty="0">
                <a:solidFill>
                  <a:srgbClr val="C00000"/>
                </a:solidFill>
              </a:rPr>
              <a:t>» </a:t>
            </a:r>
            <a:endParaRPr lang="ru-RU" altLang="en-US" sz="59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altLang="en-US" sz="5100" b="1" i="1" dirty="0" smtClean="0"/>
              <a:t>В рамках акции проходят добровольческие мероприятия </a:t>
            </a:r>
            <a:r>
              <a:rPr lang="ru-RU" altLang="en-US" sz="5100" b="1" i="1" dirty="0"/>
              <a:t>волонтеров-медиков по приобщению населения города к ведению ЗОЖ, своевременного прохождения медосмотра, соблюдения правильного </a:t>
            </a:r>
            <a:r>
              <a:rPr lang="ru-RU" altLang="en-US" sz="5100" b="1" i="1" dirty="0" smtClean="0"/>
              <a:t>питания, по </a:t>
            </a:r>
            <a:r>
              <a:rPr lang="ru-RU" altLang="en-US" sz="5100" b="1" i="1" dirty="0"/>
              <a:t>профилактике </a:t>
            </a:r>
            <a:r>
              <a:rPr lang="ru-RU" altLang="en-US" sz="5100" b="1" i="1" dirty="0" smtClean="0"/>
              <a:t>различных заболеваний, проведения профилактических встреч с детьми и людьми пожилого возраста, оказание различных видов помощи</a:t>
            </a:r>
            <a:endParaRPr lang="ru-RU" altLang="en-US" sz="5100" b="1" i="1" dirty="0"/>
          </a:p>
        </p:txBody>
      </p:sp>
      <p:pic>
        <p:nvPicPr>
          <p:cNvPr id="6" name="Замещающее содержимое 5" descr="phoca_thumb_l_1YwTNaojHd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112" y="2710131"/>
            <a:ext cx="5242516" cy="39318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9" y="2710131"/>
            <a:ext cx="5241159" cy="393087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914592" y="236834"/>
            <a:ext cx="8480139" cy="7092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en-US" sz="5900" b="1" i="1" dirty="0" smtClean="0">
                <a:solidFill>
                  <a:srgbClr val="C00000"/>
                </a:solidFill>
              </a:rPr>
              <a:t>«</a:t>
            </a:r>
            <a:r>
              <a:rPr lang="ru-RU" altLang="en-US" sz="5900" b="1" i="1" dirty="0">
                <a:solidFill>
                  <a:srgbClr val="C00000"/>
                </a:solidFill>
              </a:rPr>
              <a:t>Добродень» </a:t>
            </a:r>
            <a:endParaRPr lang="ru-RU" altLang="en-US" sz="59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altLang="en-US" sz="5100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0351" y="1331639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sun9-61.userapi.com/c844416/v844416832/1e9403/ztoNgG9KeC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08993"/>
            <a:ext cx="5498115" cy="36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6.userapi.com/c851424/v851424141/105726/2q0D3CywV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03" y="2717738"/>
            <a:ext cx="5582005" cy="37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04296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" y="123190"/>
            <a:ext cx="1051560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b="1" i="1" dirty="0" smtClean="0"/>
              <a:t>Реализация совместных проектов с Кинешемским и </a:t>
            </a:r>
            <a:r>
              <a:rPr lang="ru-RU" altLang="en-US" sz="2800" b="1" i="1" dirty="0" err="1" smtClean="0"/>
              <a:t>Наволокским</a:t>
            </a:r>
            <a:r>
              <a:rPr lang="ru-RU" altLang="en-US" sz="2800" b="1" i="1" dirty="0" smtClean="0"/>
              <a:t> комплексными центрами социальной защиты населения</a:t>
            </a:r>
            <a:endParaRPr lang="ru-RU" altLang="en-US" sz="2800" b="1" i="1" dirty="0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97789" y="1040765"/>
            <a:ext cx="6807507" cy="435133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altLang="en-US" sz="2000" b="1" i="1" dirty="0"/>
              <a:t>Цель </a:t>
            </a:r>
            <a:r>
              <a:rPr lang="ru-RU" altLang="en-US" sz="2000" b="1" i="1" dirty="0" smtClean="0"/>
              <a:t>совместной деятельности: </a:t>
            </a:r>
            <a:r>
              <a:rPr lang="ru-RU" altLang="en-US" sz="2000" b="1" i="1" dirty="0"/>
              <a:t>повышение качества жизни граждан пожилого возраста и инвалидов путём популяризация здорового образа жизни и формирования в сознании пожилых людей позитивного отношения к своему умственному, эмоциональному, социальному и физическому здоровью, как к важнейшей духовно-нравственной и социальной ценности </a:t>
            </a:r>
          </a:p>
        </p:txBody>
      </p:sp>
      <p:pic>
        <p:nvPicPr>
          <p:cNvPr id="1026" name="Рисунок 4" descr="P128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94" y="1775577"/>
            <a:ext cx="4826726" cy="361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xn----9sbf4aaljci5b.xn--p1ai/media/k2/items/cache/34649abc993982b197aa9a6210af69ed_X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3" y="3064452"/>
            <a:ext cx="5457497" cy="36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7483" y="61693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Подготовка будущих медицинских работников направлена на воспитание: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415862" y="1447943"/>
            <a:ext cx="479536" cy="521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712169" y="1447943"/>
            <a:ext cx="476907" cy="454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11210" y="2062723"/>
            <a:ext cx="284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Профессионализма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8838" y="2062723"/>
            <a:ext cx="4420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Высоких моральных ценностей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0897" y="2834923"/>
            <a:ext cx="5103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Обогащение личности студента</a:t>
            </a:r>
            <a:endParaRPr lang="ru-RU" sz="28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702877" y="3225695"/>
            <a:ext cx="0" cy="493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69429" y="3692175"/>
            <a:ext cx="7066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процессе приобщения к профессиональным и общечеловеческим ценностям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5702876" y="4483613"/>
            <a:ext cx="0" cy="48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6463" y="4959991"/>
            <a:ext cx="1036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Участие студентов в социально и профессионально значимой деятельности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702875" y="5421656"/>
            <a:ext cx="0" cy="441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1840" y="5874450"/>
            <a:ext cx="404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/>
              <a:t>Волонтерское движение</a:t>
            </a: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3617022421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" y="123190"/>
            <a:ext cx="1051560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b="1" i="1" dirty="0" smtClean="0"/>
              <a:t>Реализация совместных проектов с Кинешемским и </a:t>
            </a:r>
            <a:r>
              <a:rPr lang="ru-RU" altLang="en-US" sz="2800" b="1" i="1" dirty="0" err="1" smtClean="0"/>
              <a:t>Наволокским</a:t>
            </a:r>
            <a:r>
              <a:rPr lang="ru-RU" altLang="en-US" sz="2800" b="1" i="1" dirty="0" smtClean="0"/>
              <a:t> комплексными центрами социальной защиты населения</a:t>
            </a:r>
            <a:endParaRPr lang="ru-RU" altLang="en-US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64790" y="5463294"/>
            <a:ext cx="5601444" cy="1000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Областное мероприятие </a:t>
            </a:r>
          </a:p>
          <a:p>
            <a:pPr marL="0" indent="0" algn="ctr">
              <a:buNone/>
            </a:pPr>
            <a:r>
              <a:rPr lang="ru-RU" b="1" dirty="0" smtClean="0"/>
              <a:t>«10000 шагов к здоровью»</a:t>
            </a:r>
            <a:endParaRPr lang="ru-RU" b="1" dirty="0"/>
          </a:p>
        </p:txBody>
      </p:sp>
      <p:pic>
        <p:nvPicPr>
          <p:cNvPr id="5" name="Picture 2" descr="https://sun9-13.userapi.com/c854520/v854520062/55b61/okaRae0pP8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1" y="1566655"/>
            <a:ext cx="4731646" cy="35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72.userapi.com/c854520/v854520062/55b4f/7_Qh9w_7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58" y="1566655"/>
            <a:ext cx="5320504" cy="35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" y="123190"/>
            <a:ext cx="1051560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b="1" i="1" dirty="0" smtClean="0"/>
              <a:t>Реализация совместных проектов с Кинешемским и </a:t>
            </a:r>
            <a:r>
              <a:rPr lang="ru-RU" altLang="en-US" sz="2800" b="1" i="1" dirty="0" err="1" smtClean="0"/>
              <a:t>Наволокским</a:t>
            </a:r>
            <a:r>
              <a:rPr lang="ru-RU" altLang="en-US" sz="2800" b="1" i="1" dirty="0" smtClean="0"/>
              <a:t> комплексными центрами социальной защиты населения</a:t>
            </a:r>
            <a:endParaRPr lang="ru-RU" altLang="en-US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0595" y="5015598"/>
            <a:ext cx="4708633" cy="7062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Акция «Подари немного радости»</a:t>
            </a:r>
            <a:endParaRPr lang="ru-RU" b="1" dirty="0"/>
          </a:p>
        </p:txBody>
      </p:sp>
      <p:pic>
        <p:nvPicPr>
          <p:cNvPr id="2050" name="Picture 2" descr="https://sun9-6.userapi.com/c855036/v855036099/4d844/jp8q9gpDc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8" y="1287362"/>
            <a:ext cx="5216022" cy="345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0.userapi.com/c850616/v850616950/1d3753/htdKJjFXt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14" y="1287362"/>
            <a:ext cx="4957614" cy="345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8212" y="5015598"/>
            <a:ext cx="4320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Акция «СТОП ВИЧ/СПИД»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58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658"/>
            <a:ext cx="876357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3200" b="1" i="1" dirty="0" smtClean="0"/>
              <a:t>Федеральная программа</a:t>
            </a:r>
            <a:br>
              <a:rPr lang="ru-RU" altLang="en-US" sz="3200" b="1" i="1" dirty="0" smtClean="0"/>
            </a:br>
            <a:r>
              <a:rPr lang="ru-RU" altLang="en-US" sz="3200" b="1" i="1" dirty="0" smtClean="0"/>
              <a:t>«Здоровье суставов в надежных руках»</a:t>
            </a:r>
            <a:endParaRPr lang="ru-RU" altLang="en-US" sz="3200" b="1" i="1" dirty="0"/>
          </a:p>
        </p:txBody>
      </p:sp>
      <p:pic>
        <p:nvPicPr>
          <p:cNvPr id="3074" name="Picture 2" descr="https://sun9-25.userapi.com/c853516/v853516688/165a5/cgtrnCOVr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5" y="1755515"/>
            <a:ext cx="5672077" cy="37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2.userapi.com/c853516/v853516688/165c0/iLpbHEUTN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42" y="964893"/>
            <a:ext cx="4073961" cy="27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--9sbf4aaljci5b.xn--p1ai/images/phocagallery/sestrichka/1/thumbs/phoca_thumb_l_Ty5wkEKyw_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42" y="3679781"/>
            <a:ext cx="4073961" cy="30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658"/>
            <a:ext cx="876357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3200" b="1" i="1" dirty="0" smtClean="0"/>
              <a:t>Всероссийская акция «Будь здоров!»</a:t>
            </a:r>
            <a:endParaRPr lang="ru-RU" altLang="en-US" sz="3200" b="1" i="1" dirty="0"/>
          </a:p>
        </p:txBody>
      </p:sp>
      <p:pic>
        <p:nvPicPr>
          <p:cNvPr id="5122" name="Picture 2" descr="https://sun9-3.userapi.com/c849416/v849416607/16fce7/ZAirU9zee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2" y="1637555"/>
            <a:ext cx="3501488" cy="46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6.userapi.com/c849416/v849416607/16fd11/iqA6k_6Zn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51" y="828258"/>
            <a:ext cx="3800483" cy="28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1.userapi.com/c851420/v851420597/f27e5/8lZBTt3ZQ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45" y="3761534"/>
            <a:ext cx="5299293" cy="298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658"/>
            <a:ext cx="8763570" cy="736600"/>
          </a:xfrm>
        </p:spPr>
        <p:txBody>
          <a:bodyPr>
            <a:noAutofit/>
          </a:bodyPr>
          <a:lstStyle/>
          <a:p>
            <a:pPr algn="ctr"/>
            <a:r>
              <a:rPr lang="ru-RU" altLang="en-US" sz="3200" b="1" i="1" dirty="0" smtClean="0"/>
              <a:t>«</a:t>
            </a:r>
            <a:r>
              <a:rPr lang="ru-RU" altLang="en-US" sz="3200" b="1" i="1" dirty="0" err="1" smtClean="0"/>
              <a:t>ДоброВСело</a:t>
            </a:r>
            <a:r>
              <a:rPr lang="ru-RU" altLang="en-US" sz="3200" b="1" i="1" dirty="0" smtClean="0"/>
              <a:t>»</a:t>
            </a:r>
            <a:endParaRPr lang="ru-RU" altLang="en-US" sz="3200" b="1" i="1" dirty="0"/>
          </a:p>
        </p:txBody>
      </p:sp>
      <p:pic>
        <p:nvPicPr>
          <p:cNvPr id="1026" name="Picture 2" descr="D:\медколледж\конкурсы\студент года\151nlkF8O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28" y="670337"/>
            <a:ext cx="3931535" cy="2948651"/>
          </a:xfrm>
          <a:prstGeom prst="rect">
            <a:avLst/>
          </a:prstGeom>
          <a:noFill/>
        </p:spPr>
      </p:pic>
      <p:pic>
        <p:nvPicPr>
          <p:cNvPr id="1027" name="Picture 3" descr="D:\медколледж\конкурсы\студент года\cDnpqAxxT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07" y="3605349"/>
            <a:ext cx="3948056" cy="2961042"/>
          </a:xfrm>
          <a:prstGeom prst="rect">
            <a:avLst/>
          </a:prstGeom>
          <a:noFill/>
        </p:spPr>
      </p:pic>
      <p:pic>
        <p:nvPicPr>
          <p:cNvPr id="1028" name="Picture 4" descr="D:\медколледж\конкурсы\студент года\48FSfgnTPa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387" y="677303"/>
            <a:ext cx="4429783" cy="5906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6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over dir="u"/>
      </p:transition>
    </mc:Choice>
    <mc:Fallback xmlns="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24" y="396657"/>
            <a:ext cx="10515600" cy="465191"/>
          </a:xfrm>
        </p:spPr>
        <p:txBody>
          <a:bodyPr>
            <a:noAutofit/>
          </a:bodyPr>
          <a:lstStyle/>
          <a:p>
            <a:pPr algn="ctr"/>
            <a:r>
              <a:rPr lang="ru-RU" altLang="en-US" sz="36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Участие и помощь в медицинском сопровождении мероприятий различного уровня</a:t>
            </a:r>
            <a:endParaRPr lang="ru-RU" altLang="en-US" sz="36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Замещающее содержимое 2" descr="uKOtrWFIgm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6412" y="3855297"/>
            <a:ext cx="4505588" cy="3002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439" y="1481960"/>
            <a:ext cx="7413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Проект «Волонтеры-медики - детям»:</a:t>
            </a:r>
          </a:p>
          <a:p>
            <a:pPr algn="ctr"/>
            <a:r>
              <a:rPr lang="ru-RU" sz="2800" b="1" dirty="0"/>
              <a:t>о</a:t>
            </a:r>
            <a:r>
              <a:rPr lang="ru-RU" sz="2800" b="1" dirty="0" smtClean="0"/>
              <a:t>рганизация работы с «особенными» детьми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40744" y="5770385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● 9 мая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296" y="3322073"/>
            <a:ext cx="5108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● Кинешемский Центр социальной защиты населения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609" y="4276180"/>
            <a:ext cx="4803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● </a:t>
            </a:r>
            <a:r>
              <a:rPr lang="ru-RU" sz="2800" b="1" dirty="0" smtClean="0">
                <a:solidFill>
                  <a:srgbClr val="C00000"/>
                </a:solidFill>
              </a:rPr>
              <a:t>Кинешемская коррекционная школа-интернат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668" y="2777692"/>
            <a:ext cx="2579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● МЦ «Решма»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21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6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МЦ «Решма»</a:t>
            </a:r>
          </a:p>
        </p:txBody>
      </p:sp>
      <p:pic>
        <p:nvPicPr>
          <p:cNvPr id="5" name="Замещающее содержимое 4" descr="G8klTXvCBuE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8765" y="945515"/>
            <a:ext cx="5181600" cy="3452495"/>
          </a:xfrm>
          <a:prstGeom prst="rect">
            <a:avLst/>
          </a:prstGeom>
        </p:spPr>
      </p:pic>
      <p:pic>
        <p:nvPicPr>
          <p:cNvPr id="6" name="Замещающее содержимое 5" descr="itYUTeL5jkM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51550" y="3015615"/>
            <a:ext cx="5181600" cy="345249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rnk-F6Eb7d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4160" y="521970"/>
            <a:ext cx="5727200" cy="3816028"/>
          </a:xfrm>
          <a:prstGeom prst="rect">
            <a:avLst/>
          </a:prstGeom>
        </p:spPr>
      </p:pic>
      <p:pic>
        <p:nvPicPr>
          <p:cNvPr id="6" name="Замещающее содержимое 5" descr="luqVqhagBhM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04940" y="2743200"/>
            <a:ext cx="5181600" cy="345249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kqkvokYPZgs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6745" y="990600"/>
            <a:ext cx="5181600" cy="3452495"/>
          </a:xfrm>
          <a:prstGeom prst="rect">
            <a:avLst/>
          </a:prstGeom>
        </p:spPr>
      </p:pic>
      <p:pic>
        <p:nvPicPr>
          <p:cNvPr id="6" name="Замещающее содержимое 5" descr="gVOmzYP8ELI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74570"/>
            <a:ext cx="5181600" cy="345249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468" y="123190"/>
            <a:ext cx="9272051" cy="812231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b="1" i="1" dirty="0" smtClean="0"/>
              <a:t>Театрализованные представления для особенных детей организации «Солнечный круг»</a:t>
            </a:r>
            <a:endParaRPr lang="ru-RU" altLang="en-US" sz="2800" b="1" i="1" dirty="0"/>
          </a:p>
        </p:txBody>
      </p:sp>
      <p:pic>
        <p:nvPicPr>
          <p:cNvPr id="5" name="Замещающее содержимое 4" descr="phoca_thumb_l_IMG_715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935421"/>
            <a:ext cx="4817066" cy="3209016"/>
          </a:xfrm>
          <a:prstGeom prst="rect">
            <a:avLst/>
          </a:prstGeom>
        </p:spPr>
      </p:pic>
      <p:pic>
        <p:nvPicPr>
          <p:cNvPr id="6" name="Замещающее содержимое 5" descr="phoca_thumb_l_IMG_714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4800" y="3601776"/>
            <a:ext cx="4817066" cy="3103989"/>
          </a:xfrm>
          <a:prstGeom prst="rect">
            <a:avLst/>
          </a:prstGeom>
        </p:spPr>
      </p:pic>
      <p:pic>
        <p:nvPicPr>
          <p:cNvPr id="9218" name="Picture 2" descr="https://sun9-46.userapi.com/c846216/v846216248/1c7532/6KojDLbMH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42" y="1110741"/>
            <a:ext cx="3991191" cy="53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4487"/>
            <a:ext cx="89154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Кинешемское отделение Всероссийского общественного движения «Волонтеры-медики»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018" y="1434171"/>
            <a:ext cx="7105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Наша миссия: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Возрождение традиций милосердия и оказание помощи практическому здравоохранению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89264" y="2843053"/>
            <a:ext cx="8461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Цели движения: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- обеспечение духовно-нравственного развития личности студента;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формирование ключевых профессиональных компетенций;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</a:rPr>
              <a:t>оспитание профессионально значимых качеств.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8" y="4386707"/>
            <a:ext cx="75812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Задачи деятельности волонтеров: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- Содействие развитию медицинского добровольчества;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Широкое медицинское просвещение населения;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Повышение престижа медицинских профессий;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Воспитание у россиян патриотического самосознания и активной гражданской позиции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xn----9sbf4aaljci5b.xn--p1ai/media/k2/items/cache/97a787f8d6fb66aaef15fa858aa433ea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41" y="1892866"/>
            <a:ext cx="4654659" cy="34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21921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34352" cy="58547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3200" b="1" i="1" dirty="0" smtClean="0"/>
              <a:t>Мероприятие по профилактике </a:t>
            </a:r>
            <a:r>
              <a:rPr lang="ru-RU" altLang="en-US" sz="3200" b="1" i="1" dirty="0" err="1" smtClean="0"/>
              <a:t>онкозаболеваний</a:t>
            </a:r>
            <a:r>
              <a:rPr lang="ru-RU" altLang="en-US" sz="3200" b="1" i="1" dirty="0" smtClean="0"/>
              <a:t> в </a:t>
            </a:r>
            <a:r>
              <a:rPr lang="ru-RU" altLang="en-US" sz="3200" b="1" i="1" dirty="0"/>
              <a:t>коррекционной </a:t>
            </a:r>
            <a:r>
              <a:rPr lang="ru-RU" altLang="en-US" sz="3200" b="1" i="1" dirty="0" smtClean="0"/>
              <a:t>школе</a:t>
            </a:r>
            <a:endParaRPr lang="ru-RU" altLang="en-US" sz="3200" b="1" i="1" dirty="0"/>
          </a:p>
        </p:txBody>
      </p:sp>
      <p:pic>
        <p:nvPicPr>
          <p:cNvPr id="5" name="Замещающее содержимое 4" descr="15d406f06ce12f2ac57cb5137d1afc69_L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704" y="1267460"/>
            <a:ext cx="7187343" cy="478803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26" y="135080"/>
            <a:ext cx="8363037" cy="1175385"/>
          </a:xfrm>
        </p:spPr>
        <p:txBody>
          <a:bodyPr>
            <a:noAutofit/>
          </a:bodyPr>
          <a:lstStyle/>
          <a:p>
            <a:r>
              <a:rPr lang="ru-RU" altLang="en-US" sz="4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Популяризация кадрового донорства </a:t>
            </a:r>
            <a:endParaRPr lang="ru-RU" altLang="en-US" sz="4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http://xn----9sbf4aaljci5b.xn--p1ai/images/phocagallery/14.12_donor/thumbs/phoca_thumb_l_IMG_7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" y="1079987"/>
            <a:ext cx="4053796" cy="27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xn----9sbf4aaljci5b.xn--p1ai/images/phocagallery/14.12_donor/thumbs/phoca_thumb_l_IMG_7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03" y="1079987"/>
            <a:ext cx="4136960" cy="270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xn----9sbf4aaljci5b.xn--p1ai/images/phocagallery/14.12_donor/thumbs/phoca_thumb_l_IMG_74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0" y="3765881"/>
            <a:ext cx="4185647" cy="27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xn----9sbf4aaljci5b.xn--p1ai/images/phocagallery/14.12_donor/thumbs/phoca_thumb_l_IMG_74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82" y="3775268"/>
            <a:ext cx="4178321" cy="2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" y="292735"/>
            <a:ext cx="10153650" cy="1175385"/>
          </a:xfrm>
        </p:spPr>
        <p:txBody>
          <a:bodyPr>
            <a:noAutofit/>
          </a:bodyPr>
          <a:lstStyle/>
          <a:p>
            <a:r>
              <a:rPr lang="ru-RU" altLang="en-US" sz="4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Профориентация школьников в медицину</a:t>
            </a:r>
            <a:endParaRPr lang="ru-RU" altLang="en-US" sz="4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 descr="http://ivzan.ru/image?file=/cms_data/usercontent/regionaleditor/%D0%BD%D0%BE%D0%B2%D0%BE%D1%81%D1%82%D0%B818_2/121118-1-4.jpg&amp;theme=defau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402" y="1348565"/>
            <a:ext cx="5114322" cy="354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43" y="3123192"/>
            <a:ext cx="5272225" cy="35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01719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749" y="145591"/>
            <a:ext cx="5367589" cy="527072"/>
          </a:xfrm>
        </p:spPr>
        <p:txBody>
          <a:bodyPr>
            <a:noAutofit/>
          </a:bodyPr>
          <a:lstStyle/>
          <a:p>
            <a:pPr algn="ctr"/>
            <a:r>
              <a:rPr lang="ru-RU" altLang="en-US" sz="4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День открытых дверей</a:t>
            </a:r>
            <a:endParaRPr lang="ru-RU" altLang="en-US" sz="4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074" name="Picture 2" descr="http://xn----9sbf4aaljci5b.xn--p1ai/images/phocagallery/22.12_opendoors/thumbs/phoca_thumb_l_IMG_7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3" y="798695"/>
            <a:ext cx="3939299" cy="26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--9sbf4aaljci5b.xn--p1ai/images/phocagallery/22.12_opendoors/thumbs/phoca_thumb_l_IMG_7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72" y="798695"/>
            <a:ext cx="3870543" cy="26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--9sbf4aaljci5b.xn--p1ai/images/phocagallery/22.12_opendoors/thumbs/phoca_thumb_l_IMG_77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15" y="798695"/>
            <a:ext cx="3939299" cy="26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xn----9sbf4aaljci5b.xn--p1ai/images/phocagallery/22.12_opendoors/thumbs/phoca_thumb_l_IMG_77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3" y="3423253"/>
            <a:ext cx="3939299" cy="270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xn----9sbf4aaljci5b.xn--p1ai/images/phocagallery/22.12_opendoors/thumbs/phoca_thumb_l_IMG_77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72" y="3423254"/>
            <a:ext cx="3870543" cy="270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xn----9sbf4aaljci5b.xn--p1ai/images/phocagallery/22.12_opendoors/thumbs/phoca_thumb_l_IMG_77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15" y="3423254"/>
            <a:ext cx="3939299" cy="270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288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62" y="144780"/>
            <a:ext cx="10153650" cy="1175385"/>
          </a:xfrm>
        </p:spPr>
        <p:txBody>
          <a:bodyPr>
            <a:noAutofit/>
          </a:bodyPr>
          <a:lstStyle/>
          <a:p>
            <a:pPr algn="ctr"/>
            <a:r>
              <a:rPr lang="ru-RU" altLang="en-US" sz="4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Участие в мероприятиях немедицинского </a:t>
            </a:r>
            <a:r>
              <a:rPr lang="ru-RU" altLang="en-US" sz="4000" b="1" i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волонтерства</a:t>
            </a:r>
            <a:endParaRPr lang="ru-RU" altLang="en-US" sz="4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Замещающее содержимое 4" descr="phoca_thumb_l_20181104_12245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341" y="1593434"/>
            <a:ext cx="5568042" cy="3132023"/>
          </a:xfrm>
          <a:prstGeom prst="rect">
            <a:avLst/>
          </a:prstGeom>
        </p:spPr>
      </p:pic>
      <p:pic>
        <p:nvPicPr>
          <p:cNvPr id="4" name="Замещающее содержимое 5" descr="phoca_thumb_l_20181104_12250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0434" y="3412578"/>
            <a:ext cx="5760044" cy="3240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0434" y="2104761"/>
            <a:ext cx="4814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День народного единства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3157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9235"/>
            <a:ext cx="9171305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</a:t>
            </a:r>
            <a:r>
              <a:rPr lang="ru-RU" altLang="en-US" i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Экогород</a:t>
            </a:r>
            <a:r>
              <a:rPr lang="ru-RU" altLang="en-US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и «</a:t>
            </a:r>
            <a:r>
              <a:rPr lang="ru-RU" altLang="en-US" i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Экоуборка</a:t>
            </a:r>
            <a:r>
              <a:rPr lang="ru-RU" altLang="en-US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altLang="en-US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Замещающее содержимое 4" descr="fd57315048b2a0e2ee02ed04b0927842_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794" y="1060801"/>
            <a:ext cx="4892171" cy="3658936"/>
          </a:xfrm>
          <a:prstGeom prst="rect">
            <a:avLst/>
          </a:prstGeom>
        </p:spPr>
      </p:pic>
      <p:pic>
        <p:nvPicPr>
          <p:cNvPr id="4" name="Рисунок 3" descr="C:\Users\Валя\Desktop\медколледж\фото\всерос эколог акция экоуборка\2OVK2gsgAZ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641" y="2890268"/>
            <a:ext cx="5044965" cy="381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530" y="2374265"/>
            <a:ext cx="10515600" cy="1129665"/>
          </a:xfrm>
        </p:spPr>
        <p:txBody>
          <a:bodyPr>
            <a:noAutofit/>
          </a:bodyPr>
          <a:lstStyle/>
          <a:p>
            <a:r>
              <a:rPr lang="ru-RU" altLang="en-US" sz="4000" b="1" i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Участие в выездных общественных мероприятиях/распространение опыта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6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b="1" i="1" dirty="0"/>
              <a:t>Участие в II и </a:t>
            </a:r>
            <a:r>
              <a:rPr lang="en-US" altLang="en-US" sz="2800" b="1" i="1" dirty="0"/>
              <a:t>III </a:t>
            </a:r>
            <a:r>
              <a:rPr lang="ru-RU" altLang="en-US" sz="2800" b="1" i="1" dirty="0"/>
              <a:t>межрегиональном форуме волонтёров медицинских образовательных учреждений и обсуждение образовательной программы по актуальным вопросам медицинского добровольчества </a:t>
            </a:r>
          </a:p>
        </p:txBody>
      </p:sp>
      <p:pic>
        <p:nvPicPr>
          <p:cNvPr id="5" name="Замещающее содержимое 4" descr="XItVMgsEHV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320" y="1840230"/>
            <a:ext cx="6761235" cy="4500033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4XHuqoxWCyQ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8940" y="224155"/>
            <a:ext cx="3187366" cy="4788035"/>
          </a:xfrm>
          <a:prstGeom prst="rect">
            <a:avLst/>
          </a:prstGeom>
        </p:spPr>
      </p:pic>
      <p:pic>
        <p:nvPicPr>
          <p:cNvPr id="6" name="Замещающее содержимое 5" descr="0QkBoWrmEKs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100" y="1705610"/>
            <a:ext cx="6846395" cy="4284032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85" y="183515"/>
            <a:ext cx="10515600" cy="1325563"/>
          </a:xfrm>
        </p:spPr>
        <p:txBody>
          <a:bodyPr/>
          <a:lstStyle/>
          <a:p>
            <a:r>
              <a:rPr lang="ru-RU" altLang="en-US" sz="3600" b="1" i="1"/>
              <a:t>Окружной форум волонтёров-медиков центрального федерального округа г.Тамбов</a:t>
            </a:r>
          </a:p>
        </p:txBody>
      </p:sp>
      <p:pic>
        <p:nvPicPr>
          <p:cNvPr id="5" name="Замещающее содержимое 4" descr="fuO0D7NQ5M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9485" y="1736090"/>
            <a:ext cx="6750047" cy="4500033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91" y="0"/>
            <a:ext cx="8764270" cy="966952"/>
          </a:xfrm>
        </p:spPr>
        <p:txBody>
          <a:bodyPr>
            <a:normAutofit/>
          </a:bodyPr>
          <a:lstStyle/>
          <a:p>
            <a:r>
              <a:rPr lang="ru-RU" altLang="en-US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Помощь медицинскому персоналу</a:t>
            </a:r>
            <a:endParaRPr lang="ru-RU" altLang="en-US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6175" y="896485"/>
            <a:ext cx="681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Проект «Волонтеры-медики - детям»</a:t>
            </a:r>
            <a:r>
              <a:rPr lang="ru-RU" sz="2400" b="1" dirty="0" smtClean="0"/>
              <a:t> - организация работы с детьми, находящимися на лечении в детских лечебных учреждениях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8" y="2667029"/>
            <a:ext cx="2965866" cy="3954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64" y="2096814"/>
            <a:ext cx="3393527" cy="4524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92" y="2667029"/>
            <a:ext cx="2965866" cy="3954488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657" y="273269"/>
            <a:ext cx="6444046" cy="684880"/>
          </a:xfrm>
        </p:spPr>
        <p:txBody>
          <a:bodyPr>
            <a:noAutofit/>
          </a:bodyPr>
          <a:lstStyle/>
          <a:p>
            <a:pPr algn="ctr"/>
            <a:r>
              <a:rPr lang="ru-RU" altLang="en-US" sz="3600" b="1" i="1" dirty="0" smtClean="0"/>
              <a:t>Городской форум молодежных инициатив «</a:t>
            </a:r>
            <a:r>
              <a:rPr lang="ru-RU" altLang="en-US" sz="3600" b="1" i="1" dirty="0" err="1" smtClean="0"/>
              <a:t>ПРОдвижение</a:t>
            </a:r>
            <a:r>
              <a:rPr lang="ru-RU" altLang="en-US" sz="3600" b="1" i="1" dirty="0"/>
              <a:t>» </a:t>
            </a:r>
          </a:p>
        </p:txBody>
      </p:sp>
      <p:pic>
        <p:nvPicPr>
          <p:cNvPr id="5" name="Замещающее содержимое 4" descr="kyotttXcpx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16126" y="3508246"/>
            <a:ext cx="4496378" cy="3260418"/>
          </a:xfrm>
          <a:prstGeom prst="rect">
            <a:avLst/>
          </a:prstGeom>
        </p:spPr>
      </p:pic>
      <p:pic>
        <p:nvPicPr>
          <p:cNvPr id="6" name="Замещающее содержимое 5" descr="Yx26PGm8X1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6126" y="468564"/>
            <a:ext cx="4496378" cy="3039681"/>
          </a:xfrm>
          <a:prstGeom prst="rect">
            <a:avLst/>
          </a:prstGeom>
        </p:spPr>
      </p:pic>
      <p:pic>
        <p:nvPicPr>
          <p:cNvPr id="2050" name="Picture 2" descr="http://xn----9sbf4aaljci5b.xn--p1ai/media/k2/items/cache/73c564de315ae81db9aaa50a11f02581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7" y="1232099"/>
            <a:ext cx="6590821" cy="43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550" y="173301"/>
            <a:ext cx="6444046" cy="684880"/>
          </a:xfrm>
        </p:spPr>
        <p:txBody>
          <a:bodyPr>
            <a:noAutofit/>
          </a:bodyPr>
          <a:lstStyle/>
          <a:p>
            <a:pPr algn="ctr"/>
            <a:r>
              <a:rPr lang="ru-RU" altLang="en-US" sz="3600" b="1" i="1" dirty="0" smtClean="0"/>
              <a:t>Школа волонтеров-медиков</a:t>
            </a:r>
            <a:endParaRPr lang="ru-RU" altLang="en-US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72200" y="1815114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17" y="2354317"/>
            <a:ext cx="5613583" cy="4210187"/>
          </a:xfrm>
        </p:spPr>
      </p:pic>
      <p:pic>
        <p:nvPicPr>
          <p:cNvPr id="10242" name="Picture 2" descr="В медицинском центре «Решма» прошла школа волонтеров-медиков фото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2" y="1208690"/>
            <a:ext cx="5324810" cy="35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4035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5" y="5682345"/>
            <a:ext cx="6960549" cy="992776"/>
          </a:xfrm>
        </p:spPr>
        <p:txBody>
          <a:bodyPr>
            <a:noAutofit/>
          </a:bodyPr>
          <a:lstStyle/>
          <a:p>
            <a:pPr algn="ctr"/>
            <a:r>
              <a:rPr lang="ru-RU" altLang="en-US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altLang="en-US" sz="5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ru-RU" altLang="en-US" sz="5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ru-RU" altLang="en-US" sz="5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</a:t>
            </a:r>
            <a:r>
              <a:rPr lang="ru-RU" altLang="en-US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 </a:t>
            </a:r>
            <a:endParaRPr lang="ru-RU" altLang="en-US" sz="5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7807" y="277916"/>
            <a:ext cx="97746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Милосердие начинается с тебя…</a:t>
            </a:r>
            <a:endParaRPr lang="ru-RU" sz="4000" b="1" dirty="0">
              <a:solidFill>
                <a:srgbClr val="C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5" y="1132829"/>
            <a:ext cx="5972365" cy="3359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69" y="2632202"/>
            <a:ext cx="6063283" cy="363796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91" y="0"/>
            <a:ext cx="8764270" cy="756745"/>
          </a:xfrm>
        </p:spPr>
        <p:txBody>
          <a:bodyPr>
            <a:normAutofit/>
          </a:bodyPr>
          <a:lstStyle/>
          <a:p>
            <a:r>
              <a:rPr lang="ru-RU" altLang="en-US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Помощь медицинскому персоналу</a:t>
            </a:r>
            <a:endParaRPr lang="ru-RU" altLang="en-US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3" y="671677"/>
            <a:ext cx="2441192" cy="3254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6" y="3924013"/>
            <a:ext cx="3703090" cy="2777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55" y="671677"/>
            <a:ext cx="2441192" cy="3254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48" y="671677"/>
            <a:ext cx="2441192" cy="3254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67" y="3924013"/>
            <a:ext cx="3639372" cy="27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0529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91" y="0"/>
            <a:ext cx="8764270" cy="756745"/>
          </a:xfrm>
        </p:spPr>
        <p:txBody>
          <a:bodyPr>
            <a:normAutofit/>
          </a:bodyPr>
          <a:lstStyle/>
          <a:p>
            <a:r>
              <a:rPr lang="ru-RU" altLang="en-US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Помощь медицинскому персоналу</a:t>
            </a:r>
            <a:endParaRPr lang="ru-RU" altLang="en-US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3394" y="756745"/>
            <a:ext cx="8433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Передвижной ФАП ОБУЗ «Кинешемская ЦРБ»</a:t>
            </a:r>
            <a:endParaRPr lang="ru-RU" sz="3200" b="1" dirty="0"/>
          </a:p>
        </p:txBody>
      </p:sp>
      <p:pic>
        <p:nvPicPr>
          <p:cNvPr id="6146" name="Picture 2" descr="https://sun9-68.userapi.com/c857424/v857424408/90465/pe0T3V4hJ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9" y="1646320"/>
            <a:ext cx="5051461" cy="37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2.userapi.com/c857424/v857424408/9046e/lez0jZU3zK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37" y="2967789"/>
            <a:ext cx="5059290" cy="379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12716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10" y="1936115"/>
            <a:ext cx="8764270" cy="1325880"/>
          </a:xfrm>
        </p:spPr>
        <p:txBody>
          <a:bodyPr>
            <a:normAutofit fontScale="90000"/>
          </a:bodyPr>
          <a:lstStyle/>
          <a:p>
            <a:r>
              <a:rPr lang="ru-RU" altLang="en-US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Санитарно-профилактическое просвещение населения/здоровый образ жизни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007" y="4004441"/>
            <a:ext cx="6810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Волонтеры-медики проводят системную работу и информационные кампании по профилактике социально-значимых заболеваний, популяризуют здоровый образ жизни, помогают Центрам здоровья и Центрам медицинской профилактики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57126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81025" y="24130"/>
            <a:ext cx="10515600" cy="1259840"/>
          </a:xfrm>
        </p:spPr>
        <p:txBody>
          <a:bodyPr>
            <a:normAutofit/>
          </a:bodyPr>
          <a:lstStyle/>
          <a:p>
            <a:pPr algn="ctr"/>
            <a:r>
              <a:rPr lang="ru-RU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altLang="en-US" sz="6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ОНКОдозор</a:t>
            </a:r>
            <a:r>
              <a:rPr lang="ru-RU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</p:txBody>
      </p:sp>
      <p:pic>
        <p:nvPicPr>
          <p:cNvPr id="13" name="Замещающее содержимое 12" descr="Безымянный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310" y="1283970"/>
            <a:ext cx="9043086" cy="5040037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790" y="424815"/>
            <a:ext cx="9356954" cy="5616041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569</Words>
  <Application>Microsoft Office PowerPoint</Application>
  <PresentationFormat>Широкоэкранный</PresentationFormat>
  <Paragraphs>83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Помощь медицинскому персоналу</vt:lpstr>
      <vt:lpstr>Помощь медицинскому персоналу</vt:lpstr>
      <vt:lpstr>Помощь медицинскому персоналу</vt:lpstr>
      <vt:lpstr>Санитарно-профилактическое просвещение населения/здоровый образ жизни</vt:lpstr>
      <vt:lpstr>«ОНКОдозор» </vt:lpstr>
      <vt:lpstr>Презентация PowerPoint</vt:lpstr>
      <vt:lpstr>Всемирный день без табака </vt:lpstr>
      <vt:lpstr>Акция «Конфета вместо сигареты»</vt:lpstr>
      <vt:lpstr>Всемирный день борьбы с раком</vt:lpstr>
      <vt:lpstr>Акция «Сердце для жизни»</vt:lpstr>
      <vt:lpstr>«СТОПВИЧ/СПИД»</vt:lpstr>
      <vt:lpstr>«СТОП ВИЧ/СПИД»</vt:lpstr>
      <vt:lpstr> «Жизнь без гипертонии»</vt:lpstr>
      <vt:lpstr>Презентация PowerPoint</vt:lpstr>
      <vt:lpstr>Презентация PowerPoint</vt:lpstr>
      <vt:lpstr>Реализация совместных проектов с Кинешемским и Наволокским комплексными центрами социальной защиты населения</vt:lpstr>
      <vt:lpstr>Реализация совместных проектов с Кинешемским и Наволокским комплексными центрами социальной защиты населения</vt:lpstr>
      <vt:lpstr>Реализация совместных проектов с Кинешемским и Наволокским комплексными центрами социальной защиты населения</vt:lpstr>
      <vt:lpstr>Федеральная программа «Здоровье суставов в надежных руках»</vt:lpstr>
      <vt:lpstr>Всероссийская акция «Будь здоров!»</vt:lpstr>
      <vt:lpstr>«ДоброВСело»</vt:lpstr>
      <vt:lpstr>Участие и помощь в медицинском сопровождении мероприятий различного уровня</vt:lpstr>
      <vt:lpstr>МЦ «Решма»</vt:lpstr>
      <vt:lpstr>Презентация PowerPoint</vt:lpstr>
      <vt:lpstr>Презентация PowerPoint</vt:lpstr>
      <vt:lpstr>Театрализованные представления для особенных детей организации «Солнечный круг»</vt:lpstr>
      <vt:lpstr>Мероприятие по профилактике онкозаболеваний в коррекционной школе</vt:lpstr>
      <vt:lpstr>Популяризация кадрового донорства </vt:lpstr>
      <vt:lpstr>Профориентация школьников в медицину</vt:lpstr>
      <vt:lpstr>День открытых дверей</vt:lpstr>
      <vt:lpstr>Участие в мероприятиях немедицинского волонтерства</vt:lpstr>
      <vt:lpstr>Акция «Экогород» и «Экоуборка»</vt:lpstr>
      <vt:lpstr>Участие в выездных общественных мероприятиях/распространение опыта</vt:lpstr>
      <vt:lpstr>Участие в II и III межрегиональном форуме волонтёров медицинских образовательных учреждений и обсуждение образовательной программы по актуальным вопросам медицинского добровольчества </vt:lpstr>
      <vt:lpstr>Презентация PowerPoint</vt:lpstr>
      <vt:lpstr>Окружной форум волонтёров-медиков центрального федерального округа г.Тамбов</vt:lpstr>
      <vt:lpstr>Городской форум молодежных инициатив «ПРОдвижение» </vt:lpstr>
      <vt:lpstr>Школа волонтеров-медиков</vt:lpstr>
      <vt:lpstr> 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Home</dc:creator>
  <cp:lastModifiedBy>Пользователь</cp:lastModifiedBy>
  <cp:revision>66</cp:revision>
  <dcterms:created xsi:type="dcterms:W3CDTF">2018-09-05T12:32:00Z</dcterms:created>
  <dcterms:modified xsi:type="dcterms:W3CDTF">2019-11-27T15:42:21Z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1049-10.2.0.5978</vt:lpwstr>
  </property>
</Properties>
</file>