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43"/>
  </p:notesMasterIdLst>
  <p:handoutMasterIdLst>
    <p:handoutMasterId r:id="rId44"/>
  </p:handoutMasterIdLst>
  <p:sldIdLst>
    <p:sldId id="257" r:id="rId2"/>
    <p:sldId id="267" r:id="rId3"/>
    <p:sldId id="268" r:id="rId4"/>
    <p:sldId id="269" r:id="rId5"/>
    <p:sldId id="270" r:id="rId6"/>
    <p:sldId id="271" r:id="rId7"/>
    <p:sldId id="259" r:id="rId8"/>
    <p:sldId id="260" r:id="rId9"/>
    <p:sldId id="262" r:id="rId10"/>
    <p:sldId id="272" r:id="rId11"/>
    <p:sldId id="273" r:id="rId12"/>
    <p:sldId id="274" r:id="rId13"/>
    <p:sldId id="275" r:id="rId14"/>
    <p:sldId id="276" r:id="rId15"/>
    <p:sldId id="261" r:id="rId16"/>
    <p:sldId id="263" r:id="rId17"/>
    <p:sldId id="265" r:id="rId18"/>
    <p:sldId id="266" r:id="rId19"/>
    <p:sldId id="297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5" r:id="rId38"/>
    <p:sldId id="296" r:id="rId39"/>
    <p:sldId id="298" r:id="rId40"/>
    <p:sldId id="299" r:id="rId41"/>
    <p:sldId id="294" r:id="rId42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1" autoAdjust="0"/>
  </p:normalViewPr>
  <p:slideViewPr>
    <p:cSldViewPr snapToGrid="0">
      <p:cViewPr varScale="1">
        <p:scale>
          <a:sx n="107" d="100"/>
          <a:sy n="107" d="100"/>
        </p:scale>
        <p:origin x="63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86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8C005-6E71-4F52-9AF3-A8EB487D1920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F0707-A483-4754-A86D-C3447B536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037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77A69-5E8E-415F-A121-CF9835BD7765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49FBA-3EA1-4FAA-A39E-1089725F6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7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B5B00-9DCD-48A1-9116-1800686038A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727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3708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1" strike="noStrike" spc="-1" dirty="0" smtClean="0">
                <a:solidFill>
                  <a:srgbClr val="FFFFFF"/>
                </a:solidFill>
                <a:latin typeface="+mn-lt"/>
              </a:rPr>
              <a:t>Оптимальное количество проектов – не менее пяти.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1" strike="noStrike" spc="-1" dirty="0" smtClean="0">
                <a:solidFill>
                  <a:srgbClr val="FFFFFF"/>
                </a:solidFill>
                <a:latin typeface="+mn-lt"/>
              </a:rPr>
              <a:t>Следует обратить внимание, что не все проблемы и/или предложения требуют открытия проекта по улучшению.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FFFFFF"/>
                </a:solidFill>
                <a:latin typeface="+mn-lt"/>
              </a:rPr>
              <a:t>Тщательный выбор первоначальных проектов по улучшениям позволит получить максимальный положительный эффект. Для первоначальных проектов рационально выбрать заметный процесс с потенциалом получения быстрого и значимого эффекта. Выбор сложного направления для первого проекта не очень хорошая идея, поскольку в таком случае значительно увеличивается риск неудачной реализации проекта.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163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b="1" strike="noStrike" spc="-1" dirty="0" smtClean="0">
                <a:latin typeface="+mn-lt"/>
              </a:rPr>
              <a:t>ОПРЕДЕЛЕНИЕ ПРИОРИТЕТНЫХ (ПРОБЛЕМНЫХ) НАПРАВЛЕНИЙ </a:t>
            </a: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 smtClean="0">
                <a:latin typeface="+mn-lt"/>
              </a:rPr>
              <a:t>Для этого используются несколько подходов: 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latin typeface="+mn-lt"/>
              </a:rPr>
              <a:t>1) принятие решения на общем собрании администрации медицинской организации и участников (владельцев) процесса после открытого обсуждения; 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latin typeface="+mn-lt"/>
              </a:rPr>
              <a:t>2) по результатам анкетирования пациентов и/или сотрудников медицинской организации. 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latin typeface="+mn-lt"/>
              </a:rPr>
              <a:t>При составлении анкет необходимо определить конкретные вопросы, ответы на которые позволили бы выявлять «узкие места» одной проблемы, а не всего направления в целом. При обработке результатов анкетирования необходимо составить рейтинг проблемных процессов, в зависимости от частоты упоминания в анкетах;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1200" b="0" strike="noStrike" spc="-1" dirty="0" smtClean="0">
                <a:latin typeface="+mn-lt"/>
              </a:rPr>
              <a:t>3) с помощью использования листов проблем и листов предложений для пациентов и сотрудников медицинской организации. </a:t>
            </a:r>
          </a:p>
          <a:p>
            <a:pPr lvl="0">
              <a:spcBef>
                <a:spcPts val="300"/>
              </a:spcBef>
            </a:pPr>
            <a:r>
              <a:rPr lang="ru-RU" sz="1200" spc="-1" dirty="0" smtClean="0">
                <a:latin typeface="+mn-lt"/>
              </a:rPr>
              <a:t>4) принятие инициативного решения о тиражировании лучших практик, полученных по результатам реализации проектов по улучшениям в иных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1" strike="noStrike" spc="-1" dirty="0" smtClean="0">
                <a:solidFill>
                  <a:srgbClr val="FF3300"/>
                </a:solidFill>
                <a:latin typeface="+mn-lt"/>
              </a:rPr>
              <a:t>Лист проблем и лист предложений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– документы установленной формы (ТФ-4; ТФ-5), предназначенные для сбора соответственно проблем и предложений от потребителей услуг организации и ее персонала, а также для визуализации хода работ, проводимой персоналом по решению каждой отдельной проблемы и по внедрению каждого отдельного предложения. </a:t>
            </a: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Лист проблем и лист предложений являются важными инструментами поддержания активной обратной связи между руководством организации и ее работниками, а также между потребителями услуг, предоставляемых медицинской организацией и ее персоналом. Данное взаимодействие способствует повышению вовлеченности последних к работе по улучшению производственных процессов, а также способствует повышению удовлетворенности потребителей услугами, оказываемыми медицинской организацией. </a:t>
            </a: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Инструкция по заполнению листов проблем и листов предложений представлена в приложении 1. </a:t>
            </a: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FFFFFF"/>
                </a:solidFill>
                <a:latin typeface="+mn-lt"/>
              </a:rPr>
              <a:t>При обработке результатов, полученных при анкетировании, либо указанных в листах проблем и(или) листах предложений следует определить наиболее часто упоминаемые процессы, которые необходимо оптимизировать в приоритетном порядке.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1" strike="noStrike" spc="-1" dirty="0" smtClean="0">
                <a:solidFill>
                  <a:srgbClr val="FFFFFF"/>
                </a:solidFill>
                <a:latin typeface="+mn-lt"/>
              </a:rPr>
              <a:t>Оптимальное количество проектов – не менее пяти.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1" strike="noStrike" spc="-1" dirty="0" smtClean="0">
                <a:solidFill>
                  <a:srgbClr val="FFFFFF"/>
                </a:solidFill>
                <a:latin typeface="+mn-lt"/>
              </a:rPr>
              <a:t>Следует обратить внимание, что не все проблемы и/или предложения требуют открытия проекта по улучшению.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FFFFFF"/>
                </a:solidFill>
                <a:latin typeface="+mn-lt"/>
              </a:rPr>
              <a:t>Тщательный выбор первоначальных проектов по улучшениям позволит получить максимальный положительный эффект. Для первоначальных проектов рационально выбрать заметный процесс с потенциалом получения быстрого и значимого эффекта. Выбор сложного направления для первого проекта не очень хорошая идея, поскольку в таком случае значительно увеличивается риск неудачной реализации проекта.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4417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solidFill>
                  <a:srgbClr val="2A6099"/>
                </a:solidFill>
                <a:latin typeface="Liberation Sans" pitchFamily="18"/>
                <a:ea typeface="Microsoft YaHei" pitchFamily="2"/>
                <a:cs typeface="Arial" pitchFamily="2"/>
              </a:rPr>
              <a:t>Статус членов команды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– равенство, делегирование полномочий, совместное решение задач, </a:t>
            </a:r>
            <a:r>
              <a:rPr lang="ru-RU" sz="1200" b="0" i="0" u="none" strike="noStrike" kern="1200" cap="none" dirty="0" err="1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коммуникативность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, сплоченность, </a:t>
            </a:r>
            <a:r>
              <a:rPr lang="ru-RU" sz="1200" b="0" i="0" u="none" strike="noStrike" kern="1200" cap="none" dirty="0" err="1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командноое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бучение.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solidFill>
                  <a:srgbClr val="2A6099"/>
                </a:solidFill>
                <a:latin typeface="Liberation Sans" pitchFamily="18"/>
                <a:ea typeface="Microsoft YaHei" pitchFamily="2"/>
                <a:cs typeface="Arial" pitchFamily="2"/>
              </a:rPr>
              <a:t>Признаки эффективной командной работы: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неформальная атмосфера;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задачи хорошо поняты и приняты к исполнению;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члены команды прислушиваются друг к другу;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члены команды свободно выражают свои идеи;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разногласия имеют место, но выражаются и концентрируются вокруг идей и методов, а не личностей;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принимаемое решение основывается на достижении согласия, а не на большинстве голосов.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Задачи и цели деятельности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рабочей группы проекта, ее </a:t>
            </a: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полномочия и состав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</a:t>
            </a: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утверждаются приказом (распоряжением) руководителя медицинской организации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Оптимальная численность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рабочей группы – </a:t>
            </a: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от 5 до 7 человек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Для деятельности рабочих групп </a:t>
            </a: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выделено отдельное помещение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, в котором проходят совещания по реализации проектов по улучшению.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Совещания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рекомендуется проводить по мере необходимости, но </a:t>
            </a: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не реже 1 раза в неделю.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9311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Для реализации мероприятий проекта необходимо формирование пакета регламентирующих документов – приказов (распоряжений) руководителя медицинской организации, которые должны содержать информацию о: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реализации проекта (проектов) по улучшению;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создании рабочих групп, в том числе о внесении изменений в составы рабочих групп, создании рабочих групп по направлениям, с указанием регламентированного времени их работы, протоколы о распределении обязанностей в рабочих группах (при наличии);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системе подачи предложений по улучшению. </a:t>
            </a: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Данный этап завершается оформлением стенда проекта, наполнение которого осуществляется в течение всего процесса реализации проекта по улучшению (приложение 2) и формированием паспорта проекта (приложение 3). </a:t>
            </a:r>
            <a:endParaRPr lang="ru-RU" sz="1200" b="0" strike="noStrike" spc="-1" dirty="0" smtClean="0">
              <a:latin typeface="+mn-lt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1961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fld id="{D1F81555-BC1A-40E6-9613-2A23EA49DC65}" type="slidenum">
              <a:rPr lang="ru-RU" altLang="ru-RU">
                <a:solidFill>
                  <a:srgbClr val="000000"/>
                </a:solidFill>
                <a:latin typeface="Arial" panose="020B0604020202020204" pitchFamily="34" charset="0"/>
              </a:rPr>
              <a:pPr/>
              <a:t>19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2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5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EFAC7C0-A3EF-4E17-9F43-4DA5487115D2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19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986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Одним из первых шагов при совершенствовании процессов является построение 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 потока создания ценности (карт ПСЦ)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Картирование потока – это инструмент, с помощью которого можно визуализировать и проанализировать перемещения людей и предметов по потоку создания ценности, увидеть потери в работе, выявить проблемы. В качестве предметов могут выступать расходные материалы, изделия медицинского назначения, лекарственные средства и т.п.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Картирование потока осуществляется в два этапа: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первый этап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построение карты текущего состояния – выполняется путем сбора информации на месте выполнения рабочего процесса – площадке. На этом этапе происходит подготовительная работа, сбор, нанесение информации, описывающей показатели процесса, на карту текущего состояния, фиксация выявленных проблем, потерь, «узких мест»;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Второй этап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построение карты целевого состояния.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Карты ПСЦ применяются для отображения двух состояний процесса: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карта текущего ПСЦ – отражает фактические показатели потока на рассматриваемую дату;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карта целевого ПСЦ – отражает состояние потока, в котором устранены проблемы, которые можно решить в рамках данного проекта. Карты целевого ПСЦ составляются на определенную дату.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Обычно в работе используются карты текущего и целевого ПСЦ, но в некоторых случаях имеет смысл составить карту идеального состояния ПСЦ, показывающую, какого совершенства можно достичь с использованием всех известных инструментов и методов бережливого производства. Карта идеального ПСЦ отражает состояние потока, из которого полностью исключены все виды потерь. Этот поток выступает как эталон, к которому нужно стремиться.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Описываются ПСЦ с разной степенью детализации. Уровень детализации зависит от поставленной задачи и уровня принимаемых решений по преобразованию потоков.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Выделяют следующие уровни детализации: </a:t>
            </a:r>
          </a:p>
          <a:p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межорганизационный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уровень;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уровень организации;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уровень процессов организации.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3059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данном этапе происходит согласование объекта картирования с заказчиком проекта, определение сроков, границ, глубины картирования (степень детализации), обозначение места проведения картирования, при необходимости – подготовка и выпуск в работу приказов/распоряжений (на право получения информации и пр.).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Поскольку ключевой критерий оптимизации процесса – это время протекания процесса, каждый из элементов необходимо хронометрировать. По результатам проведенного хронометража заполняется таблица, данные из которой используются при построении карты ПСЦ (рисунок 9).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7464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Символы, применяемые для построения карты ПСЦ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Набор символов, применяемых для построения карты ПСЦ позволяет детально описать любой поток (таблица 1). Отдельно выделяются символы описания материального и информационного потоков.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5957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1.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Указать на карте наименование рассматриваемого процесса.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2.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Выстроить операции последовательно, схематично представить основные стадии процесса.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Начинаем составлять карту с визуализацией шагов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картируемого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потока, каждую операцию потока представляем в виде прямоугольника (возможно использование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стикеров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с подписью, раскрывающей проводимые действия с указанием места их реализации (рисунок 10). </a:t>
            </a:r>
          </a:p>
          <a:p>
            <a:pPr marL="228600" indent="-228600">
              <a:buAutoNum type="arabicParenR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Первоначальную визуализацию картирования потока проводят вручную (с использованием клейких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стикеров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или карандаша с ластиком). Как правило, при картировании возникает много дискуссий и идей по более наглядному изображению, вносятся исправления, дополнения и новая информация. Когда картирование «в карандаше» завершено, визуальная информация может быть переведена в электронный формат и увеличенные копии размещены на стенде проекта. </a:t>
            </a:r>
          </a:p>
          <a:p>
            <a:pPr marL="228600" indent="-228600">
              <a:buAutoNum type="arabicParenR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Занимаясь описанием текущего состояния процесса, следует собрать образцы всех бланков и документов, которые используются на каждом этапе.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7718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</p:spPr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76117" y="4784932"/>
            <a:ext cx="5408575" cy="3914375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239" name="TextShape 3"/>
          <p:cNvSpPr txBox="1"/>
          <p:nvPr/>
        </p:nvSpPr>
        <p:spPr>
          <a:xfrm>
            <a:off x="3829906" y="9443822"/>
            <a:ext cx="2929482" cy="4983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174F05C-FE1C-4A1E-82E6-EF055D3323C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8554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3.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Нанести линии движения пациента от одного процесса к другому. Если маршрутов движения возможно несколько, необходимо нанести их все. (рисунок 11).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между отдельными процессами возможно скопление пациентов, наносятся знаки, обозначающие очередь (параметры этого скопления наносятся на карту ПСЦ позже в тех единицах, которые наиболее удобны при описании проблем и предлагаемых решений).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6292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4.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Отобразить на карте ПСЦ продолжительность каждого элемента, операции, манипуляции, длительность и дальность перемещений. На карту наносятся минимальная и максимальная продолжительность каждой операции, время ожидания и выявленные избыточные запасы (например, очередь). (рисунок 12).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6594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6.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Поиск потерь, не создающих ценности (рисунок 14).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этом шаге проводится обработка собранной информации для определения «узких мест», проблем.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качестве проблем можно рассматривать: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небезопасные факторы окружающей среды, рабочего пространства для пациентов и сотрудников;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очереди и ожидания пациентов;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неоптимальную логистику (лишние перемещения, запутанные маршруты);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ошибки (в расписании приема), несоответствия (размещение подразделений и кабинетов не соответствует имеющейся навигации);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значительные колебания и вариабельность в процессах или операциях (колебания более 30% могут свидетельствовать о наличии проблем или неоднородности потока);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поломки (оборудование, транспортные средства);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излишние запасы;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неравномерность загрузки персонала и оборудования;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перегрузка персонала и оборудования;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«узкие места» (места снижения пропускной способности кабинета, в том числе из-за длительности выполнения той или иной операции и пр.);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отсутствие или несоблюдение требований стандартов, регламентов, инструкций и порядков.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только проблемы обнаружены, необходимо проанализировать причины их появления, чтобы выбрать наиболее эффективный метод устранения этих причин (см. приложение 5 «Методика работы с проблемами»).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14428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детального выявления потерь и «узких мест» составляется карта целевого ПСЦ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Основа построения карты целевого ПСЦ состоит в выстраивании цепочки процессов, в которой отдельные процессы связаны с их потребителями либо непрерывным потоком, либо системой вытягивания, и каждый процесс должен по возможности производить только то, что нужно потребителям, и тогда, когда им это нужно.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Изображение карты целевого ПСЦ проводится по тем же принципам и с теми же условными обозначениями, что и карта текущего состояния. Как правило, на карте целевого потока отсутствуют основные потери и решены главные выявленные проблемы, но могут присутствовать этапы незначимой работы и потери, без которых в данный момент не обойтись.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Важно, что карта целевого ПСЦ составляется на определенную дату.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этапе составления карты целевого ПСЦ могут быть полезны следующие вопросы: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какие операции могут быть объединены? </a:t>
            </a:r>
          </a:p>
          <a:p>
            <a:r>
              <a:rPr lang="ru-RU" dirty="0" smtClean="0"/>
              <a:t>какие операции могут быть исключены, как не добавляющие ценность или как лишний этап обработки? </a:t>
            </a:r>
          </a:p>
          <a:p>
            <a:r>
              <a:rPr lang="ru-RU" dirty="0" smtClean="0"/>
              <a:t>как организовать логистику пациентов и персонала? </a:t>
            </a:r>
          </a:p>
          <a:p>
            <a:r>
              <a:rPr lang="ru-RU" dirty="0" smtClean="0"/>
              <a:t>какие запасы можно сократить и до какого уровня? </a:t>
            </a:r>
          </a:p>
          <a:p>
            <a:r>
              <a:rPr lang="ru-RU" dirty="0" smtClean="0"/>
              <a:t>какова оптимальная длительность потока? </a:t>
            </a:r>
          </a:p>
          <a:p>
            <a:r>
              <a:rPr lang="ru-RU" dirty="0" smtClean="0"/>
              <a:t>насколько полны и оптимальны инструкции/стандарты на рабочих местах, всегда ли они выполняются? </a:t>
            </a:r>
          </a:p>
          <a:p>
            <a:r>
              <a:rPr lang="ru-RU" dirty="0" smtClean="0"/>
              <a:t>как оптимально расставить оборудование, какое оборудование должно быть модернизировано и(или) заменено? </a:t>
            </a:r>
          </a:p>
          <a:p>
            <a:r>
              <a:rPr lang="ru-RU" dirty="0" smtClean="0"/>
              <a:t>какие процедуры должны быть изменены? </a:t>
            </a:r>
          </a:p>
          <a:p>
            <a:r>
              <a:rPr lang="ru-RU" dirty="0" smtClean="0"/>
              <a:t>насколько хорошо мы понимаем требования/желания заказчиков и насколько мы руководствуемся ими при принятии управленческих решений? 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7765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Отдельные этапы процесса могут потребовать более углубленного анализа с применением других инструментов бережливых технологий, дополнительного построения карты ПСЦ другого уровня.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Каждый раз после достижения целевого состояния улучшенные процессы должны быть стандартизированы. После этого формируется новая карта целевого состояния. Таким образом, реализуется принцип постоянного совершенствования. Стандартизация необходима для того, чтобы в последующем не повторялись потери выявленные и устраненные ранее.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6716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Постановка целей и задач в рамках оптимизации любого процесса подразумевает определение мероприятий по выявлению и последующему решению существующих проблем. Для выявления существующих проблем первостепенно стоит задача построения причинно-следственных связей и выявления коренной причины, которая зачастую находится не на поверхности. Игнорирование данного обстоятельства, быстрые решения, «тушение пожаров» ведут к воспроизведению выявленных отклонений в будущем в связи с сохранением источника потерь внутри процесса. Данный этап важен, так как обеспечивает команду проекта информацией, необходимой для разработки плана изменений и внедрения управленческих мер, улучшений, требующихся процессу.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Бережливое производство предлагает использование ряда методов для поиска коренных причин, которые могут быть применены как совместно для работы над одной проблемой, так и по отдельности: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 5 «Почему?»;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вопросная техника 5W1H (метод Киплинга);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диаграмма Исикавы;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диаграмма взаимосвязей;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пирамида проблем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9832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Результатом проведенной работы по выявлению проблем является определение коренных причин и мероприятий по их устранению в соответствии с формой (рисунок 23):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6182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Этап 2 «Диагностика и целевое состояние»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завершается стартовым совещанием (Kick-off).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Стартовое совещание рекомендуется проводить при участии представителей органа исполнительной власти субъекта Российской Федерации в сфере охраны здоровья, Территориального фонда обязательного медицинского страхования, территориального органа Росздравнадзора, территориального органа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Роспотребнадзора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регионального центра 23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организации первичной медико-санитарной помощи, руководства медицинской организации, руководства медицинской организации, команды проекта, представителей иных медицинских организаций, внедряющих принципы бережливого производства в свою работу.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стартовом совещании происходит защита проекта (проектов) по улучшению и официально объявляется о начале реализации плана мероприятий по достижению целевого состояния.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графической визуализации плана мероприятий рекомендовано использование диаграммы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Ганта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(приложение 6).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Результатом данного этапа является утверждение Плана мероприятий по достижению целевого состояния, утвержденный заказчиком проекта по улучшению.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52775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1" dirty="0" smtClean="0">
                <a:solidFill>
                  <a:schemeClr val="accent1">
                    <a:lumMod val="50000"/>
                  </a:schemeClr>
                </a:solidFill>
              </a:rPr>
              <a:t>Этап 3 «Внедрение улучшений»</a:t>
            </a:r>
            <a:endParaRPr lang="ru-RU" sz="1200" spc="-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Данный этап формируется из следующих действий: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выполнение плана мероприятий согласно установленным срокам;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периодическая оценка достижения целевых показателей процесса и корректировка выполнения плана мероприятий при необходимости;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еженедельный отчет команды проекта заказчику – руководителю медицинской организации или его заместителям о ходе реализации проекта по улучшению непосредственно на рабочей площадке.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Результатами данного этапа является достижение целевого состояния или иного состояния, обусловленного объективными причинами.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28855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Этап 4 «Закрепление результатов и закрытие проекта»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данном этапе проводится мониторинг устойчивости улучшений, при необходимости – проведение корректирующих действий (приложение 7).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Результатом данного этапа является стандартизация процесса с целью сохранения и стабилизации достигнутых результатов (приложение 8).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Стоит учитывать тот факт, что совершенствование процесса продолжается и после его стандартизации. Пересмотр разработанных стандартов улучшенных процессов должен происходить не реже 1 раза в год с обновлением имеющихся стандартов по мере необходимости, в том числе при дополнительном оснащении структурных подразделений новым медицинским оборудованием (техникой) или ее модернизации, внедрении новых методик и пр.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Стоит учитывать, что борьба с потерями может осуществляться как путем открытия полноценных проектов, так и без этого: часть потерь может быть устранена путем применения инструмента 5С  - об этом поговорим чуть позже).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4237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01877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того, чтобы сохранить проведенные изменения и стабилизировать процесс, необходима разработка рабочих стандартов.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Объектами для разработки СОК являются процессы и операции.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результатам стандартизации разрабатываются стандартные операционные карты (СОК).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Основные требования к рабочему стандарту: краткость, использование средств визуализации (фотографии, эскизы), отражение последовательности выполнения элементов и требований к безопасному производству работ.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Правила составления СОК.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СОК составляется путем непосредственного наблюдения операции. Невозможно корректно составить СОК, сидя в кабинете, опираясь лишь на знание технологии. Количество наблюдений должно составлять не менее 7 – 10 циклов. Наблюдать операцию необходимо при выполнении ее разными операторами из числа наиболее эффективных.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Содержание СОК должно быть описано максимально простым и понятным языком, при этом следует избегать сложных выражений, но не скатываться в примитивизм. Нужно помнить, что СОК служит, в том числе, и для передачи знаний работникам, не имеющим достаточного опыта выполнения стандартизированной операции.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Каждый этап разработки, каждый пункт СОК нужно согласовывать с работником, который эту операцию выполняет. Работник является соавтором СОК и разделяет с вами ответственность за создаваемый документ, что побуждает его ответственно относиться к исполнению СОК при его использовании в работе.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СОК должен размещаться на одном листе формата А4. Если это невозможно, допускается размещение СОК на большем количестве листов, либо использование листа формата А3. Второй и последующие листы СОК могут быть оформлены в виде приложения к СОК, в котором даются детальные пояснения по выполнению какого-либо из шагов рабочей последовательности. Если стандартизируемая операция слишком емкая, следует рассмотреть возможность разделения ее на несколько более простых.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66453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Пример СОК. </a:t>
            </a:r>
            <a:r>
              <a:rPr lang="ru-RU" dirty="0" smtClean="0"/>
              <a:t>Все поля СОК заполняются в соответствии с утвержденной формой документа. 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3720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5125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200" b="1" strike="noStrike" spc="-1" dirty="0" smtClean="0">
                <a:solidFill>
                  <a:srgbClr val="FF3300"/>
                </a:solidFill>
                <a:latin typeface="+mn-lt"/>
              </a:rPr>
              <a:t>В рамках реализации проектов по улучшениям решаются следующие задачи: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формирование логистически эффективных потоков пациентов (в зависимости от цели посещения) и персонала при организации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сокращение сроков ожидания пациентами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доступности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удовлетворенности пациентов качеством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стандартизация лечебно-диагностических процессов;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оптимизация рабочего </a:t>
            </a:r>
            <a:r>
              <a:rPr lang="ru-RU" sz="1200" b="0" strike="noStrike" spc="-1" dirty="0" err="1" smtClean="0">
                <a:solidFill>
                  <a:srgbClr val="000000"/>
                </a:solidFill>
                <a:latin typeface="+mn-lt"/>
              </a:rPr>
              <a:t>прос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1200" b="0" strike="noStrike" spc="-1" dirty="0" err="1" smtClean="0">
                <a:solidFill>
                  <a:srgbClr val="000000"/>
                </a:solidFill>
                <a:latin typeface="+mn-lt"/>
              </a:rPr>
              <a:t>транства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, обеспечивающего безопасность сотрудников и пациентов в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выравнивание нагрузки между врачами и средним медицинским персоналом, а также разделение функций персонала внутри отдельных структурных подразделений;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эффективное использование зданий, сооружений, медицинской техники и оборудования, кадровых и финансовых ресурсов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сокращение всех видов потерь, формирующихся в ходе текущей деятельности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эффективности деятельности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создание эффективно функционирующих моделей тех или иных процессов для тиражирования опыта в другие медицинские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формирование лидерской среды в медицинской организации, способной проводить улучшения на основе применения проектного подхода. </a:t>
            </a:r>
            <a:endParaRPr lang="ru-RU" sz="1200" b="0" strike="noStrike" spc="-1" dirty="0" smtClean="0">
              <a:latin typeface="+mn-lt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010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200" b="1" strike="noStrike" spc="-1" dirty="0" smtClean="0">
                <a:solidFill>
                  <a:srgbClr val="FF3300"/>
                </a:solidFill>
                <a:latin typeface="+mn-lt"/>
              </a:rPr>
              <a:t>В рамках реализации проектов по улучшениям решаются следующие задачи: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формирование логистически эффективных потоков пациентов (в зависимости от цели посещения) и персонала при организации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сокращение сроков ожидания пациентами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доступности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удовлетворенности пациентов качеством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стандартизация лечебно-диагностических процессов;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оптимизация рабочего </a:t>
            </a:r>
            <a:r>
              <a:rPr lang="ru-RU" sz="1200" b="0" strike="noStrike" spc="-1" dirty="0" err="1" smtClean="0">
                <a:solidFill>
                  <a:srgbClr val="000000"/>
                </a:solidFill>
                <a:latin typeface="+mn-lt"/>
              </a:rPr>
              <a:t>прос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1200" b="0" strike="noStrike" spc="-1" dirty="0" err="1" smtClean="0">
                <a:solidFill>
                  <a:srgbClr val="000000"/>
                </a:solidFill>
                <a:latin typeface="+mn-lt"/>
              </a:rPr>
              <a:t>транства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, обеспечивающего безопасность сотрудников и пациентов в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выравнивание нагрузки между врачами и средним медицинским персоналом, а также разделение функций персонала внутри отдельных структурных подразделений;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эффективное использование зданий, сооружений, медицинской техники и оборудования, кадровых и финансовых ресурсов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сокращение всех видов потерь, формирующихся в ходе текущей деятельности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эффективности деятельности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создание эффективно функционирующих моделей тех или иных процессов для тиражирования опыта в другие медицинские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формирование лидерской среды в медицинской организации, способной проводить улучшения на основе применения проектного подхода. </a:t>
            </a:r>
            <a:endParaRPr lang="ru-RU" sz="1200" b="0" strike="noStrike" spc="-1" dirty="0" smtClean="0">
              <a:latin typeface="+mn-lt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4117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Реализация проекта по улучшению должна осуществляться комплексно, на всех уровнях системы организации медицинской помощи и с участием всех сотрудников медицинской организации. 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Внедрение принципов бережливого производства должно происходить «сверху вниз»: необходимым условием успешной долгосрочной стратегии развития медицинской организации является сотрудничество между руководством и заинтересованными в переменах работниками. Руководители должны быть вовлечены в положительные изменения в медицинской организации. 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На старте проекта по улучшению немаловажным является формирование положительного отношения персонала медицинской организации к проектной деятельности. Необходимо убедить коллектив в важности начинаемой работы как для пациентов, так и для самих сотрудников, показав личную заинтересованность и уверенность в успешной реализации проекта.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9018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94CD52A-D5EC-4DC6-A9E3-BBA3BF76E19E}" type="slidenum">
              <a:rPr lang="ru-RU" altLang="ru-RU">
                <a:latin typeface="Calibri" panose="020F0502020204030204" pitchFamily="34" charset="0"/>
              </a:rPr>
              <a:pPr/>
              <a:t>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40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C490D2-9F0D-418B-A19D-702E1F6526F5}" type="slidenum">
              <a:rPr lang="ru-RU" altLang="ru-RU">
                <a:latin typeface="Calibri" panose="020F0502020204030204" pitchFamily="34" charset="0"/>
              </a:rPr>
              <a:pPr/>
              <a:t>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151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49FBA-3EA1-4FAA-A39E-1089725F650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79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834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62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2706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23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6996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308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268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569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1053000" y="1257480"/>
            <a:ext cx="10096920" cy="5054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 idx="10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Arial Black"/>
              </a:rPr>
              <a:t>ОБРАЗЕЦ ЗАГОЛОВКА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sldNum" idx="11"/>
          </p:nvPr>
        </p:nvSpPr>
        <p:spPr>
          <a:xfrm>
            <a:off x="0" y="214200"/>
            <a:ext cx="977400" cy="4892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4131F61-D231-462D-87EB-D1722EEC069D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‹#›</a:t>
            </a:fld>
            <a:endParaRPr lang="ru-RU" sz="2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871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942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845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538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725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29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66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4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11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31CF0-07B8-483A-B06C-11152A38244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4130199-4E91-45D0-9F9A-EF71EF0AA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4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6477" y="1049614"/>
            <a:ext cx="10207869" cy="5395148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в бережливые технологии, создание новой модели медицинской организации, оказывающей первичную медико-санитарную помощь.</a:t>
            </a:r>
          </a:p>
          <a:p>
            <a:pPr algn="ctr"/>
            <a:endParaRPr lang="ru-RU" sz="5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45992" y="0"/>
            <a:ext cx="9162653" cy="930474"/>
            <a:chOff x="-36512" y="-27384"/>
            <a:chExt cx="9162653" cy="93047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-36512" y="-27384"/>
              <a:ext cx="9162653" cy="930474"/>
            </a:xfrm>
            <a:prstGeom prst="rect">
              <a:avLst/>
            </a:prstGeom>
            <a:solidFill>
              <a:srgbClr val="336EAC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Time Roman" pitchFamily="2" charset="0"/>
                </a:rPr>
                <a:t>ПРОЕКТ «</a:t>
              </a:r>
              <a:r>
                <a:rPr lang="ru-RU" dirty="0" smtClean="0">
                  <a:solidFill>
                    <a:schemeClr val="tx1"/>
                  </a:solidFill>
                  <a:latin typeface="Time Roman" pitchFamily="2" charset="0"/>
                </a:rPr>
                <a:t>БЕРЕЖЛИВЫЕ ПОЛИКЛИНИКИ» </a:t>
              </a:r>
              <a:r>
                <a:rPr lang="ru-RU" dirty="0">
                  <a:solidFill>
                    <a:schemeClr val="tx1"/>
                  </a:solidFill>
                  <a:latin typeface="Time Roman" pitchFamily="2" charset="0"/>
                </a:rPr>
                <a:t>В </a:t>
              </a:r>
              <a:r>
                <a:rPr lang="ru-RU" dirty="0" smtClean="0">
                  <a:solidFill>
                    <a:schemeClr val="tx1"/>
                  </a:solidFill>
                  <a:latin typeface="Time Roman" pitchFamily="2" charset="0"/>
                </a:rPr>
                <a:t>ИВАНОВСКОЙ </a:t>
              </a:r>
              <a:r>
                <a:rPr lang="ru-RU" dirty="0" smtClean="0">
                  <a:solidFill>
                    <a:schemeClr val="tx1"/>
                  </a:solidFill>
                  <a:latin typeface="Time Roman" pitchFamily="2" charset="0"/>
                </a:rPr>
                <a:t>ОБЛАСТИ</a:t>
              </a:r>
              <a:endParaRPr lang="ru-RU" dirty="0">
                <a:solidFill>
                  <a:schemeClr val="tx1"/>
                </a:solidFill>
                <a:latin typeface="Time Roman" pitchFamily="2" charset="0"/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8258967" y="65868"/>
              <a:ext cx="778330" cy="79208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110025" y="24433"/>
              <a:ext cx="834970" cy="792088"/>
              <a:chOff x="136806" y="34478"/>
              <a:chExt cx="834970" cy="792088"/>
            </a:xfrm>
          </p:grpSpPr>
          <p:sp>
            <p:nvSpPr>
              <p:cNvPr id="8" name="Овал 7"/>
              <p:cNvSpPr/>
              <p:nvPr/>
            </p:nvSpPr>
            <p:spPr>
              <a:xfrm>
                <a:off x="136806" y="34478"/>
                <a:ext cx="753054" cy="79208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352" y="101801"/>
                <a:ext cx="648424" cy="683364"/>
              </a:xfrm>
              <a:prstGeom prst="rect">
                <a:avLst/>
              </a:prstGeom>
            </p:spPr>
          </p:pic>
        </p:grpSp>
      </p:grpSp>
      <p:pic>
        <p:nvPicPr>
          <p:cNvPr id="1026" name="Picture 2" descr="https://bumper-stickers.ru/47159-thickbox_default/gerb-ivanovskoy-oblas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9271" y="-32899"/>
            <a:ext cx="919374" cy="9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70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26" y="1368596"/>
            <a:ext cx="8648185" cy="5345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407924" y="814416"/>
            <a:ext cx="8344190" cy="541579"/>
          </a:xfrm>
          <a:prstGeom prst="round2SameRect">
            <a:avLst>
              <a:gd name="adj1" fmla="val 49545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1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РЕАЛИЗАЦИЯ ПРОЕКТА ПО УЛУЧШЕНИЮ 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86" name="TextShape 2"/>
          <p:cNvSpPr txBox="1"/>
          <p:nvPr/>
        </p:nvSpPr>
        <p:spPr>
          <a:xfrm>
            <a:off x="407925" y="883923"/>
            <a:ext cx="7992360" cy="44037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Типовые этапы реализации проектов по </a:t>
            </a:r>
            <a:r>
              <a:rPr lang="ru-RU" sz="2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улучшению</a:t>
            </a:r>
            <a:endParaRPr lang="ru-RU" sz="2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87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188" name="CustomShape 4"/>
          <p:cNvSpPr/>
          <p:nvPr/>
        </p:nvSpPr>
        <p:spPr>
          <a:xfrm>
            <a:off x="8899194" y="1017202"/>
            <a:ext cx="3151292" cy="5441397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>
              <a:lnSpc>
                <a:spcPct val="100000"/>
              </a:lnSpc>
              <a:spcBef>
                <a:spcPts val="1199"/>
              </a:spcBef>
            </a:pPr>
            <a:r>
              <a:rPr lang="ru-RU" b="0" strike="noStrike" spc="-1" dirty="0">
                <a:solidFill>
                  <a:srgbClr val="008000"/>
                </a:solidFill>
                <a:latin typeface="Arial Black" panose="020B0A04020102020204" pitchFamily="34" charset="0"/>
              </a:rPr>
              <a:t>Принято выделять следующие этапы реализации проекта по </a:t>
            </a:r>
            <a:r>
              <a:rPr lang="ru-RU" b="0" strike="noStrike" spc="-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улучшению:</a:t>
            </a:r>
            <a:endParaRPr lang="ru-RU" b="0" strike="noStrike" spc="-1" dirty="0">
              <a:solidFill>
                <a:srgbClr val="008000"/>
              </a:solidFill>
              <a:latin typeface="Arial Black" panose="020B0A04020102020204" pitchFamily="34" charset="0"/>
            </a:endParaRPr>
          </a:p>
          <a:p>
            <a:pPr marL="108000">
              <a:lnSpc>
                <a:spcPct val="100000"/>
              </a:lnSpc>
              <a:spcBef>
                <a:spcPts val="1199"/>
              </a:spcBef>
            </a:pPr>
            <a:r>
              <a:rPr lang="ru-RU" b="1" strike="noStrike" spc="-1" dirty="0">
                <a:solidFill>
                  <a:srgbClr val="008000"/>
                </a:solidFill>
                <a:latin typeface="Arial Black" panose="020B0A04020102020204" pitchFamily="34" charset="0"/>
              </a:rPr>
              <a:t>Этап 1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– «Подготовка и открытие проекта» </a:t>
            </a: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ru-RU" b="0" strike="noStrike" spc="-1" dirty="0" smtClean="0">
                <a:solidFill>
                  <a:srgbClr val="000000"/>
                </a:solidFill>
                <a:latin typeface="Arial"/>
              </a:rPr>
            </a:b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>–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2-3 недели; </a:t>
            </a:r>
            <a:endParaRPr lang="ru-RU" b="0" strike="noStrike" spc="-1" dirty="0"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1199"/>
              </a:spcBef>
            </a:pPr>
            <a:r>
              <a:rPr lang="ru-RU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Этап 2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– «Диагностика и целевое состояние» </a:t>
            </a: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ru-RU" b="0" strike="noStrike" spc="-1" dirty="0" smtClean="0">
                <a:solidFill>
                  <a:srgbClr val="000000"/>
                </a:solidFill>
                <a:latin typeface="Arial"/>
              </a:rPr>
            </a:b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>–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4-5 недель; </a:t>
            </a:r>
            <a:endParaRPr lang="ru-RU" b="0" strike="noStrike" spc="-1" dirty="0"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1199"/>
              </a:spcBef>
            </a:pPr>
            <a:r>
              <a:rPr lang="ru-RU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Этап 3</a:t>
            </a:r>
            <a:r>
              <a:rPr lang="ru-RU" b="1" strike="noStrike" spc="-1" dirty="0">
                <a:solidFill>
                  <a:srgbClr val="008000"/>
                </a:solidFill>
                <a:latin typeface="Arial"/>
              </a:rPr>
              <a:t>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– «Внедрение улучшений» </a:t>
            </a: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ru-RU" b="0" strike="noStrike" spc="-1" dirty="0" smtClean="0">
                <a:solidFill>
                  <a:srgbClr val="000000"/>
                </a:solidFill>
                <a:latin typeface="Arial"/>
              </a:rPr>
            </a:b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>–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8-10 недель; </a:t>
            </a:r>
            <a:endParaRPr lang="ru-RU" b="0" strike="noStrike" spc="-1" dirty="0"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1199"/>
              </a:spcBef>
            </a:pPr>
            <a:r>
              <a:rPr lang="ru-RU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Этап 4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– «Закрепление результатов и закрытие проекта» – 3-4 недели. . </a:t>
            </a:r>
            <a:endParaRPr lang="ru-RU" b="0" strike="noStrike" spc="-1" dirty="0">
              <a:latin typeface="Arial"/>
            </a:endParaRPr>
          </a:p>
        </p:txBody>
      </p:sp>
      <p:pic>
        <p:nvPicPr>
          <p:cNvPr id="189" name="Рисунок 6"/>
          <p:cNvPicPr/>
          <p:nvPr/>
        </p:nvPicPr>
        <p:blipFill>
          <a:blip r:embed="rId3"/>
          <a:stretch/>
        </p:blipFill>
        <p:spPr>
          <a:xfrm>
            <a:off x="113883" y="1358541"/>
            <a:ext cx="8544327" cy="4318224"/>
          </a:xfrm>
          <a:prstGeom prst="rect">
            <a:avLst/>
          </a:prstGeom>
          <a:ln>
            <a:noFill/>
          </a:ln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3E2739D-5206-574F-A509-3DEED0E3F225}"/>
              </a:ext>
            </a:extLst>
          </p:cNvPr>
          <p:cNvGrpSpPr/>
          <p:nvPr/>
        </p:nvGrpSpPr>
        <p:grpSpPr>
          <a:xfrm flipH="1">
            <a:off x="7880979" y="905102"/>
            <a:ext cx="836423" cy="5662966"/>
            <a:chOff x="14306550" y="831262"/>
            <a:chExt cx="1231641" cy="6521130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760F1509-3B55-0744-B948-ED23EB79142F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>
              <a:off x="14306755" y="1463354"/>
              <a:ext cx="9" cy="5889038"/>
            </a:xfrm>
            <a:prstGeom prst="line">
              <a:avLst/>
            </a:prstGeom>
            <a:noFill/>
            <a:ln w="76200" cap="flat">
              <a:solidFill>
                <a:srgbClr val="00B05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" name="Дуга 8">
              <a:extLst>
                <a:ext uri="{FF2B5EF4-FFF2-40B4-BE49-F238E27FC236}">
                  <a16:creationId xmlns:a16="http://schemas.microsoft.com/office/drawing/2014/main" id="{589D3C10-DB38-5E4F-AD72-D1F101FCA6BF}"/>
                </a:ext>
              </a:extLst>
            </p:cNvPr>
            <p:cNvSpPr/>
            <p:nvPr/>
          </p:nvSpPr>
          <p:spPr>
            <a:xfrm rot="16200000">
              <a:off x="14306550" y="831262"/>
              <a:ext cx="1231641" cy="1231641"/>
            </a:xfrm>
            <a:prstGeom prst="arc">
              <a:avLst>
                <a:gd name="adj1" fmla="val 16111153"/>
                <a:gd name="adj2" fmla="val 84020"/>
              </a:avLst>
            </a:prstGeom>
            <a:noFill/>
            <a:ln w="76200" cap="flat">
              <a:solidFill>
                <a:srgbClr val="00B05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39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7066121" y="2354567"/>
            <a:ext cx="4695431" cy="316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71155" y="5413052"/>
            <a:ext cx="11692507" cy="1389433"/>
          </a:xfrm>
          <a:prstGeom prst="round2DiagRect">
            <a:avLst>
              <a:gd name="adj1" fmla="val 0"/>
              <a:gd name="adj2" fmla="val 39835"/>
            </a:avLst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04333" y="2379493"/>
            <a:ext cx="6931561" cy="298543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6110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формирование команды проекта, обучение философии, принципам и методам бережливого производства; </a:t>
            </a:r>
          </a:p>
          <a:p>
            <a:pPr marL="286110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формирование пакета распорядительных документов о реализации в медицинской организации проектов по улучшениям; </a:t>
            </a:r>
          </a:p>
          <a:p>
            <a:pPr marL="286110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оформление стенда проекта. </a:t>
            </a:r>
            <a:endParaRPr lang="ru-RU" sz="2400" spc="-1" dirty="0"/>
          </a:p>
        </p:txBody>
      </p:sp>
      <p:sp>
        <p:nvSpPr>
          <p:cNvPr id="193" name="TextShape 2"/>
          <p:cNvSpPr txBox="1"/>
          <p:nvPr/>
        </p:nvSpPr>
        <p:spPr>
          <a:xfrm>
            <a:off x="951480" y="20430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</a:t>
            </a: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«ПОДГОТОВКА И ОТКРЫТИЕ </a:t>
            </a:r>
            <a:r>
              <a:rPr lang="ru-RU" sz="2000" b="1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ПРОЕКТА» </a:t>
            </a:r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195" name="CustomShape 4"/>
          <p:cNvSpPr/>
          <p:nvPr/>
        </p:nvSpPr>
        <p:spPr>
          <a:xfrm>
            <a:off x="5173884" y="879795"/>
            <a:ext cx="4922986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8921" y="5522992"/>
            <a:ext cx="11274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>
              <a:lnSpc>
                <a:spcPct val="100000"/>
              </a:lnSpc>
              <a:spcBef>
                <a:spcPts val="1200"/>
              </a:spcBef>
              <a:buClr>
                <a:srgbClr val="008000"/>
              </a:buClr>
              <a:buSzPct val="170000"/>
            </a:pPr>
            <a:r>
              <a:rPr lang="ru-RU" sz="2000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Оптимальное количество проектов – не менее пяти.</a:t>
            </a:r>
          </a:p>
          <a:p>
            <a:pPr marL="273050">
              <a:lnSpc>
                <a:spcPct val="100000"/>
              </a:lnSpc>
              <a:spcBef>
                <a:spcPts val="1200"/>
              </a:spcBef>
              <a:buClr>
                <a:srgbClr val="008000"/>
              </a:buClr>
              <a:buSzPct val="170000"/>
            </a:pPr>
            <a:r>
              <a:rPr lang="ru-RU" sz="2000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Не все проблемы и/или предложения требуют открытия проекта по </a:t>
            </a:r>
            <a:r>
              <a:rPr lang="ru-RU" sz="2000" b="1" spc="-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улучшению. Модно проблемы решать через приказ Главного Врача, положение о рассмотрении предложений от сотрудников </a:t>
            </a:r>
            <a:endParaRPr lang="ru-RU" sz="2000" b="1" spc="-1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4800" y="769804"/>
            <a:ext cx="7241628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37979" y="1366209"/>
            <a:ext cx="33176" cy="4906254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Прямоугольник 1"/>
          <p:cNvSpPr/>
          <p:nvPr/>
        </p:nvSpPr>
        <p:spPr>
          <a:xfrm>
            <a:off x="951480" y="889695"/>
            <a:ext cx="6225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первом этапе осуществляется: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4333" y="1782962"/>
            <a:ext cx="10903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6110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400" spc="-1" dirty="0"/>
              <a:t>определение приоритетных (проблемных) направлений для улучшений; </a:t>
            </a:r>
          </a:p>
        </p:txBody>
      </p:sp>
    </p:spTree>
    <p:extLst>
      <p:ext uri="{BB962C8B-B14F-4D97-AF65-F5344CB8AC3E}">
        <p14:creationId xmlns:p14="http://schemas.microsoft.com/office/powerpoint/2010/main" val="283787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одним скругленным углом 6"/>
          <p:cNvSpPr/>
          <p:nvPr/>
        </p:nvSpPr>
        <p:spPr>
          <a:xfrm>
            <a:off x="5209652" y="1137372"/>
            <a:ext cx="6805931" cy="304741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86641" y="800442"/>
            <a:ext cx="442341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TextShape 2"/>
          <p:cNvSpPr txBox="1"/>
          <p:nvPr/>
        </p:nvSpPr>
        <p:spPr>
          <a:xfrm>
            <a:off x="380951" y="944443"/>
            <a:ext cx="40005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Определение приоритетных (проблемных) направлений </a:t>
            </a:r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196" name="CustomShape 5"/>
          <p:cNvSpPr/>
          <p:nvPr/>
        </p:nvSpPr>
        <p:spPr>
          <a:xfrm>
            <a:off x="380951" y="1546546"/>
            <a:ext cx="4415638" cy="443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700" dirty="0">
                <a:solidFill>
                  <a:srgbClr val="00B050"/>
                </a:solidFill>
                <a:latin typeface="Arial Black" panose="020B0A04020102020204" pitchFamily="34" charset="0"/>
              </a:rPr>
              <a:t>Для этого используются подходы: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700" dirty="0">
                <a:solidFill>
                  <a:srgbClr val="00B050"/>
                </a:solidFill>
                <a:latin typeface="Arial Black" panose="020B0A04020102020204" pitchFamily="34" charset="0"/>
              </a:rPr>
              <a:t>1) </a:t>
            </a:r>
            <a:r>
              <a:rPr lang="ru-RU" sz="1700" b="1" dirty="0"/>
              <a:t>принятие решения на общем собрании </a:t>
            </a:r>
            <a:r>
              <a:rPr lang="ru-RU" sz="1700" dirty="0"/>
              <a:t>администрации медицинской организации и участников (владельцев) процесса </a:t>
            </a:r>
            <a:r>
              <a:rPr lang="ru-RU" sz="1700" b="1" dirty="0"/>
              <a:t>после открытого обсуждения</a:t>
            </a:r>
            <a:r>
              <a:rPr lang="ru-RU" sz="1700" dirty="0"/>
              <a:t>;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700" dirty="0">
                <a:solidFill>
                  <a:srgbClr val="00B050"/>
                </a:solidFill>
                <a:latin typeface="Arial Black" panose="020B0A04020102020204" pitchFamily="34" charset="0"/>
              </a:rPr>
              <a:t>2) </a:t>
            </a:r>
            <a:r>
              <a:rPr lang="ru-RU" sz="1700" b="1" dirty="0"/>
              <a:t>по результатам анкетирования </a:t>
            </a:r>
            <a:r>
              <a:rPr lang="ru-RU" sz="1700" dirty="0"/>
              <a:t>пациентов и/или сотрудников медицинской организации.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700" dirty="0">
                <a:solidFill>
                  <a:srgbClr val="00B050"/>
                </a:solidFill>
                <a:latin typeface="Arial Black" panose="020B0A04020102020204" pitchFamily="34" charset="0"/>
              </a:rPr>
              <a:t>3) </a:t>
            </a:r>
            <a:r>
              <a:rPr lang="ru-RU" sz="1700" b="1" dirty="0"/>
              <a:t>с помощью </a:t>
            </a:r>
            <a:r>
              <a:rPr lang="ru-RU" sz="1700" dirty="0"/>
              <a:t>использования </a:t>
            </a:r>
            <a:r>
              <a:rPr lang="ru-RU" sz="1700" b="1" dirty="0"/>
              <a:t>листов проблем и листов предложений </a:t>
            </a:r>
            <a:r>
              <a:rPr lang="ru-RU" sz="1700" dirty="0"/>
              <a:t>для пациентов и сотрудников медицинской организации. </a:t>
            </a:r>
          </a:p>
          <a:p>
            <a:pPr lvl="0">
              <a:spcBef>
                <a:spcPts val="1200"/>
              </a:spcBef>
            </a:pPr>
            <a:r>
              <a:rPr lang="ru-RU" sz="1700" dirty="0">
                <a:solidFill>
                  <a:srgbClr val="00B050"/>
                </a:solidFill>
                <a:latin typeface="Arial Black" panose="020B0A04020102020204" pitchFamily="34" charset="0"/>
              </a:rPr>
              <a:t>4)</a:t>
            </a:r>
            <a:r>
              <a:rPr lang="ru-RU" sz="1700" dirty="0">
                <a:solidFill>
                  <a:srgbClr val="00B050"/>
                </a:solidFill>
              </a:rPr>
              <a:t> </a:t>
            </a:r>
            <a:r>
              <a:rPr lang="ru-RU" sz="1700" b="1" dirty="0"/>
              <a:t>принятие инициативного решения </a:t>
            </a:r>
            <a:r>
              <a:rPr lang="ru-RU" sz="1700" b="1" dirty="0" smtClean="0"/>
              <a:t/>
            </a:r>
            <a:br>
              <a:rPr lang="ru-RU" sz="1700" b="1" dirty="0" smtClean="0"/>
            </a:br>
            <a:r>
              <a:rPr lang="ru-RU" sz="1700" b="1" dirty="0" smtClean="0"/>
              <a:t>о </a:t>
            </a:r>
            <a:r>
              <a:rPr lang="ru-RU" sz="1700" b="1" dirty="0"/>
              <a:t>тиражировании лучших практик</a:t>
            </a:r>
            <a:r>
              <a:rPr lang="ru-RU" sz="1700" dirty="0"/>
              <a:t>, полученных по результатам реализации проектов по улучшениям в </a:t>
            </a:r>
            <a:r>
              <a:rPr lang="ru-RU" sz="1700" dirty="0" smtClean="0"/>
              <a:t>иных</a:t>
            </a:r>
            <a:endParaRPr lang="ru-RU" sz="17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7401" y="259930"/>
            <a:ext cx="7491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26169" y="1421473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005137" y="1318466"/>
          <a:ext cx="7122695" cy="1866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1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4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2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9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13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8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921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</a:t>
                      </a:r>
                    </a:p>
                    <a:p>
                      <a:pPr algn="ctr"/>
                      <a:r>
                        <a:rPr lang="ru-RU" sz="1400" dirty="0" smtClean="0"/>
                        <a:t>п/п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проблемы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 написания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Статус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ФИО</a:t>
                      </a:r>
                    </a:p>
                    <a:p>
                      <a:pPr algn="ctr"/>
                      <a:r>
                        <a:rPr lang="ru-RU" sz="1400" dirty="0" smtClean="0"/>
                        <a:t>исполнителя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 решения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Примечания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27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7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2.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27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3.</a:t>
                      </a:r>
                      <a:endParaRPr lang="ru-RU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8144208" y="2140925"/>
            <a:ext cx="288000" cy="1008000"/>
            <a:chOff x="3365373" y="2059813"/>
            <a:chExt cx="230950" cy="857734"/>
          </a:xfrm>
        </p:grpSpPr>
        <p:sp>
          <p:nvSpPr>
            <p:cNvPr id="13" name="Блок-схема: ИЛИ 12"/>
            <p:cNvSpPr/>
            <p:nvPr/>
          </p:nvSpPr>
          <p:spPr>
            <a:xfrm>
              <a:off x="3365373" y="2059813"/>
              <a:ext cx="230950" cy="230950"/>
            </a:xfrm>
            <a:prstGeom prst="flowChartOr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Блок-схема: ИЛИ 13"/>
            <p:cNvSpPr/>
            <p:nvPr/>
          </p:nvSpPr>
          <p:spPr>
            <a:xfrm>
              <a:off x="3365373" y="2373623"/>
              <a:ext cx="230950" cy="230950"/>
            </a:xfrm>
            <a:prstGeom prst="flowChartOr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Блок-схема: ИЛИ 14"/>
            <p:cNvSpPr/>
            <p:nvPr/>
          </p:nvSpPr>
          <p:spPr>
            <a:xfrm>
              <a:off x="3365373" y="2686597"/>
              <a:ext cx="230950" cy="230950"/>
            </a:xfrm>
            <a:prstGeom prst="flowChartOr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рямоугольник с двумя скругленными соседними углами 17"/>
          <p:cNvSpPr/>
          <p:nvPr/>
        </p:nvSpPr>
        <p:spPr>
          <a:xfrm>
            <a:off x="4984542" y="787071"/>
            <a:ext cx="3539492" cy="48728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126977" y="863603"/>
            <a:ext cx="3254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ТФ-4. Лист проблем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5005137" y="4013483"/>
          <a:ext cx="7122696" cy="1749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8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82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8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04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</a:t>
                      </a:r>
                    </a:p>
                    <a:p>
                      <a:pPr algn="ctr"/>
                      <a:r>
                        <a:rPr lang="ru-RU" sz="1400" dirty="0" smtClean="0"/>
                        <a:t>п/п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предложения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 написания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Статус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ФИО</a:t>
                      </a:r>
                    </a:p>
                    <a:p>
                      <a:pPr algn="ctr"/>
                      <a:r>
                        <a:rPr lang="ru-RU" sz="1400" dirty="0" smtClean="0"/>
                        <a:t>исполнителя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 решения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Примечания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0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</a:t>
                      </a:r>
                      <a:endParaRPr lang="ru-RU" sz="16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0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2.</a:t>
                      </a:r>
                      <a:endParaRPr lang="ru-RU" sz="16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0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3.</a:t>
                      </a:r>
                      <a:endParaRPr lang="ru-RU" sz="1600" b="1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3" name="Группа 22"/>
          <p:cNvGrpSpPr/>
          <p:nvPr/>
        </p:nvGrpSpPr>
        <p:grpSpPr>
          <a:xfrm>
            <a:off x="8188046" y="4516618"/>
            <a:ext cx="288000" cy="1008000"/>
            <a:chOff x="3365373" y="2059813"/>
            <a:chExt cx="230950" cy="857734"/>
          </a:xfrm>
        </p:grpSpPr>
        <p:sp>
          <p:nvSpPr>
            <p:cNvPr id="24" name="Блок-схема: ИЛИ 23"/>
            <p:cNvSpPr/>
            <p:nvPr/>
          </p:nvSpPr>
          <p:spPr>
            <a:xfrm>
              <a:off x="3365373" y="2059813"/>
              <a:ext cx="230950" cy="230950"/>
            </a:xfrm>
            <a:prstGeom prst="flowChartOr">
              <a:avLst/>
            </a:prstGeom>
            <a:noFill/>
            <a:ln w="127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Блок-схема: ИЛИ 24"/>
            <p:cNvSpPr/>
            <p:nvPr/>
          </p:nvSpPr>
          <p:spPr>
            <a:xfrm>
              <a:off x="3365373" y="2373623"/>
              <a:ext cx="230950" cy="230950"/>
            </a:xfrm>
            <a:prstGeom prst="flowChartOr">
              <a:avLst/>
            </a:prstGeom>
            <a:noFill/>
            <a:ln w="127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Блок-схема: ИЛИ 25"/>
            <p:cNvSpPr/>
            <p:nvPr/>
          </p:nvSpPr>
          <p:spPr>
            <a:xfrm>
              <a:off x="3365373" y="2686597"/>
              <a:ext cx="230950" cy="230950"/>
            </a:xfrm>
            <a:prstGeom prst="flowChartOr">
              <a:avLst/>
            </a:prstGeom>
            <a:noFill/>
            <a:ln w="127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Прямоугольник с двумя скругленными соседними углами 26"/>
          <p:cNvSpPr/>
          <p:nvPr/>
        </p:nvSpPr>
        <p:spPr>
          <a:xfrm>
            <a:off x="5009996" y="3465125"/>
            <a:ext cx="3539492" cy="48728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070220" y="3537230"/>
            <a:ext cx="3254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ТФ-4. Лист предложений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4868779" y="5881681"/>
            <a:ext cx="7395410" cy="912384"/>
            <a:chOff x="4796590" y="6079391"/>
            <a:chExt cx="7395410" cy="912384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4796590" y="6082600"/>
              <a:ext cx="7395410" cy="909175"/>
              <a:chOff x="722169" y="3082741"/>
              <a:chExt cx="5958030" cy="909175"/>
            </a:xfrm>
          </p:grpSpPr>
          <p:pic>
            <p:nvPicPr>
              <p:cNvPr id="43" name="Рисунок 4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4944" b="11102"/>
              <a:stretch/>
            </p:blipFill>
            <p:spPr>
              <a:xfrm>
                <a:off x="722169" y="3082741"/>
                <a:ext cx="329391" cy="303397"/>
              </a:xfrm>
              <a:prstGeom prst="rect">
                <a:avLst/>
              </a:prstGeom>
            </p:spPr>
          </p:pic>
          <p:pic>
            <p:nvPicPr>
              <p:cNvPr id="44" name="Рисунок 4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26" r="62518" b="11102"/>
              <a:stretch/>
            </p:blipFill>
            <p:spPr>
              <a:xfrm>
                <a:off x="1757679" y="3082741"/>
                <a:ext cx="329391" cy="303397"/>
              </a:xfrm>
              <a:prstGeom prst="rect">
                <a:avLst/>
              </a:prstGeom>
            </p:spPr>
          </p:pic>
          <p:pic>
            <p:nvPicPr>
              <p:cNvPr id="45" name="Рисунок 4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72" r="42472" b="11102"/>
              <a:stretch/>
            </p:blipFill>
            <p:spPr>
              <a:xfrm>
                <a:off x="2896282" y="3082741"/>
                <a:ext cx="329391" cy="303397"/>
              </a:xfrm>
              <a:prstGeom prst="rect">
                <a:avLst/>
              </a:prstGeom>
            </p:spPr>
          </p:pic>
          <p:pic>
            <p:nvPicPr>
              <p:cNvPr id="46" name="Рисунок 4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987" r="20957" b="11102"/>
              <a:stretch/>
            </p:blipFill>
            <p:spPr>
              <a:xfrm>
                <a:off x="4070349" y="3082741"/>
                <a:ext cx="329391" cy="303397"/>
              </a:xfrm>
              <a:prstGeom prst="rect">
                <a:avLst/>
              </a:prstGeom>
            </p:spPr>
          </p:pic>
          <p:pic>
            <p:nvPicPr>
              <p:cNvPr id="47" name="Рисунок 4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44" b="11102"/>
              <a:stretch/>
            </p:blipFill>
            <p:spPr>
              <a:xfrm>
                <a:off x="5187019" y="3082741"/>
                <a:ext cx="329391" cy="303397"/>
              </a:xfrm>
              <a:prstGeom prst="rect">
                <a:avLst/>
              </a:prstGeom>
            </p:spPr>
          </p:pic>
          <p:sp>
            <p:nvSpPr>
              <p:cNvPr id="48" name="Прямоугольник 47"/>
              <p:cNvSpPr/>
              <p:nvPr/>
            </p:nvSpPr>
            <p:spPr>
              <a:xfrm>
                <a:off x="1026160" y="3091670"/>
                <a:ext cx="731519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ru-RU" sz="1050" dirty="0" smtClean="0">
                    <a:latin typeface="+mj-lt"/>
                  </a:rPr>
                  <a:t>Работа не начата</a:t>
                </a:r>
                <a:endParaRPr lang="ru-RU" sz="1050" dirty="0">
                  <a:latin typeface="+mj-lt"/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2017467" y="3091670"/>
                <a:ext cx="914895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ru-RU" sz="1050" dirty="0" smtClean="0">
                    <a:latin typeface="+mj-lt"/>
                  </a:rPr>
                  <a:t>Работа запланирована</a:t>
                </a:r>
                <a:endParaRPr lang="ru-RU" sz="1050" dirty="0">
                  <a:latin typeface="+mj-lt"/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3186329" y="3091670"/>
                <a:ext cx="838327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ru-RU" sz="1050" dirty="0" smtClean="0">
                    <a:latin typeface="+mj-lt"/>
                  </a:rPr>
                  <a:t>Работа выполняется</a:t>
                </a:r>
                <a:endParaRPr lang="ru-RU" sz="1050" dirty="0">
                  <a:latin typeface="+mj-lt"/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4370448" y="3091670"/>
                <a:ext cx="838327" cy="900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ru-RU" sz="1050" dirty="0" smtClean="0">
                    <a:latin typeface="+mj-lt"/>
                  </a:rPr>
                  <a:t>Работа выполнена качественно</a:t>
                </a:r>
                <a:endParaRPr lang="ru-RU" sz="1050" dirty="0">
                  <a:latin typeface="+mj-lt"/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5459628" y="3091670"/>
                <a:ext cx="1220571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ru-RU" sz="1050" dirty="0" smtClean="0">
                    <a:latin typeface="+mj-lt"/>
                  </a:rPr>
                  <a:t>Работа стандартизирована</a:t>
                </a:r>
                <a:endParaRPr lang="ru-RU" sz="1050" dirty="0">
                  <a:latin typeface="+mj-lt"/>
                </a:endParaRPr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4835543" y="6091529"/>
              <a:ext cx="360000" cy="360000"/>
              <a:chOff x="977400" y="4228708"/>
              <a:chExt cx="1182995" cy="1149939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977400" y="4228708"/>
                <a:ext cx="1182995" cy="11499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6" name="Прямая соединительная линия 15"/>
              <p:cNvCxnSpPr>
                <a:stCxn id="10" idx="0"/>
                <a:endCxn id="10" idx="4"/>
              </p:cNvCxnSpPr>
              <p:nvPr/>
            </p:nvCxnSpPr>
            <p:spPr>
              <a:xfrm>
                <a:off x="1568898" y="4228708"/>
                <a:ext cx="0" cy="11499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>
                <a:stCxn id="10" idx="2"/>
                <a:endCxn id="10" idx="6"/>
              </p:cNvCxnSpPr>
              <p:nvPr/>
            </p:nvCxnSpPr>
            <p:spPr>
              <a:xfrm>
                <a:off x="977400" y="4803678"/>
                <a:ext cx="11829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Группа 59"/>
            <p:cNvGrpSpPr/>
            <p:nvPr/>
          </p:nvGrpSpPr>
          <p:grpSpPr>
            <a:xfrm>
              <a:off x="6061823" y="6091529"/>
              <a:ext cx="360000" cy="360000"/>
              <a:chOff x="977400" y="4228708"/>
              <a:chExt cx="1182995" cy="1149939"/>
            </a:xfrm>
          </p:grpSpPr>
          <p:sp>
            <p:nvSpPr>
              <p:cNvPr id="61" name="Овал 60"/>
              <p:cNvSpPr/>
              <p:nvPr/>
            </p:nvSpPr>
            <p:spPr>
              <a:xfrm>
                <a:off x="977400" y="4228708"/>
                <a:ext cx="1182995" cy="11499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2" name="Прямая соединительная линия 61"/>
              <p:cNvCxnSpPr>
                <a:stCxn id="61" idx="0"/>
                <a:endCxn id="61" idx="4"/>
              </p:cNvCxnSpPr>
              <p:nvPr/>
            </p:nvCxnSpPr>
            <p:spPr>
              <a:xfrm>
                <a:off x="1568898" y="4228708"/>
                <a:ext cx="0" cy="11499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>
                <a:stCxn id="61" idx="2"/>
                <a:endCxn id="61" idx="6"/>
              </p:cNvCxnSpPr>
              <p:nvPr/>
            </p:nvCxnSpPr>
            <p:spPr>
              <a:xfrm>
                <a:off x="977400" y="4803678"/>
                <a:ext cx="11829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Круговая 40"/>
            <p:cNvSpPr/>
            <p:nvPr/>
          </p:nvSpPr>
          <p:spPr>
            <a:xfrm flipH="1">
              <a:off x="6060177" y="6087032"/>
              <a:ext cx="360000" cy="360000"/>
            </a:xfrm>
            <a:prstGeom prst="pie">
              <a:avLst>
                <a:gd name="adj1" fmla="val 10857152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64" name="Группа 63"/>
            <p:cNvGrpSpPr/>
            <p:nvPr/>
          </p:nvGrpSpPr>
          <p:grpSpPr>
            <a:xfrm>
              <a:off x="7523469" y="6103074"/>
              <a:ext cx="360000" cy="360000"/>
              <a:chOff x="977400" y="4228708"/>
              <a:chExt cx="1182995" cy="1149939"/>
            </a:xfrm>
          </p:grpSpPr>
          <p:sp>
            <p:nvSpPr>
              <p:cNvPr id="65" name="Овал 64"/>
              <p:cNvSpPr/>
              <p:nvPr/>
            </p:nvSpPr>
            <p:spPr>
              <a:xfrm>
                <a:off x="977400" y="4228708"/>
                <a:ext cx="1182995" cy="11499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6" name="Прямая соединительная линия 65"/>
              <p:cNvCxnSpPr>
                <a:stCxn id="65" idx="0"/>
                <a:endCxn id="65" idx="4"/>
              </p:cNvCxnSpPr>
              <p:nvPr/>
            </p:nvCxnSpPr>
            <p:spPr>
              <a:xfrm>
                <a:off x="1568898" y="4228708"/>
                <a:ext cx="0" cy="11499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>
                <a:stCxn id="65" idx="2"/>
                <a:endCxn id="65" idx="6"/>
              </p:cNvCxnSpPr>
              <p:nvPr/>
            </p:nvCxnSpPr>
            <p:spPr>
              <a:xfrm>
                <a:off x="977400" y="4803678"/>
                <a:ext cx="11829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Группа 67"/>
            <p:cNvGrpSpPr/>
            <p:nvPr/>
          </p:nvGrpSpPr>
          <p:grpSpPr>
            <a:xfrm>
              <a:off x="8958520" y="6098866"/>
              <a:ext cx="360000" cy="360000"/>
              <a:chOff x="977400" y="4228708"/>
              <a:chExt cx="1182995" cy="1149939"/>
            </a:xfrm>
          </p:grpSpPr>
          <p:sp>
            <p:nvSpPr>
              <p:cNvPr id="69" name="Овал 68"/>
              <p:cNvSpPr/>
              <p:nvPr/>
            </p:nvSpPr>
            <p:spPr>
              <a:xfrm>
                <a:off x="977400" y="4228708"/>
                <a:ext cx="1182995" cy="11499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70" name="Прямая соединительная линия 69"/>
              <p:cNvCxnSpPr>
                <a:stCxn id="69" idx="0"/>
                <a:endCxn id="69" idx="4"/>
              </p:cNvCxnSpPr>
              <p:nvPr/>
            </p:nvCxnSpPr>
            <p:spPr>
              <a:xfrm>
                <a:off x="1568898" y="4228708"/>
                <a:ext cx="0" cy="11499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Прямая соединительная линия 70"/>
              <p:cNvCxnSpPr>
                <a:stCxn id="69" idx="2"/>
                <a:endCxn id="69" idx="6"/>
              </p:cNvCxnSpPr>
              <p:nvPr/>
            </p:nvCxnSpPr>
            <p:spPr>
              <a:xfrm>
                <a:off x="977400" y="4803677"/>
                <a:ext cx="11829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Группа 72"/>
            <p:cNvGrpSpPr/>
            <p:nvPr/>
          </p:nvGrpSpPr>
          <p:grpSpPr>
            <a:xfrm>
              <a:off x="10322547" y="6087584"/>
              <a:ext cx="360000" cy="360000"/>
              <a:chOff x="977400" y="4228708"/>
              <a:chExt cx="1182995" cy="1149939"/>
            </a:xfrm>
          </p:grpSpPr>
          <p:sp>
            <p:nvSpPr>
              <p:cNvPr id="74" name="Овал 73"/>
              <p:cNvSpPr/>
              <p:nvPr/>
            </p:nvSpPr>
            <p:spPr>
              <a:xfrm>
                <a:off x="977400" y="4228708"/>
                <a:ext cx="1182995" cy="11499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75" name="Прямая соединительная линия 74"/>
              <p:cNvCxnSpPr>
                <a:stCxn id="74" idx="0"/>
                <a:endCxn id="74" idx="4"/>
              </p:cNvCxnSpPr>
              <p:nvPr/>
            </p:nvCxnSpPr>
            <p:spPr>
              <a:xfrm>
                <a:off x="1568898" y="4228708"/>
                <a:ext cx="0" cy="11499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Прямая соединительная линия 75"/>
              <p:cNvCxnSpPr>
                <a:stCxn id="74" idx="2"/>
                <a:endCxn id="74" idx="6"/>
              </p:cNvCxnSpPr>
              <p:nvPr/>
            </p:nvCxnSpPr>
            <p:spPr>
              <a:xfrm>
                <a:off x="977400" y="4803677"/>
                <a:ext cx="11829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Круговая 56"/>
            <p:cNvSpPr/>
            <p:nvPr/>
          </p:nvSpPr>
          <p:spPr>
            <a:xfrm flipH="1">
              <a:off x="7531605" y="6100026"/>
              <a:ext cx="360000" cy="360000"/>
            </a:xfrm>
            <a:prstGeom prst="pie">
              <a:avLst>
                <a:gd name="adj1" fmla="val 5430929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" name="Круговая 5"/>
            <p:cNvSpPr/>
            <p:nvPr/>
          </p:nvSpPr>
          <p:spPr>
            <a:xfrm flipH="1">
              <a:off x="8967511" y="6115132"/>
              <a:ext cx="360000" cy="360000"/>
            </a:xfrm>
            <a:prstGeom prst="pi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8" name="Круговая 57"/>
            <p:cNvSpPr/>
            <p:nvPr/>
          </p:nvSpPr>
          <p:spPr>
            <a:xfrm flipH="1">
              <a:off x="10313556" y="6079391"/>
              <a:ext cx="360000" cy="360000"/>
            </a:xfrm>
            <a:prstGeom prst="pie">
              <a:avLst>
                <a:gd name="adj1" fmla="val 16255145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51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01579" y="836668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TextShape 2"/>
          <p:cNvSpPr txBox="1"/>
          <p:nvPr/>
        </p:nvSpPr>
        <p:spPr>
          <a:xfrm>
            <a:off x="396993" y="944443"/>
            <a:ext cx="8939512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chemeClr val="bg1"/>
                </a:solidFill>
              </a:rPr>
              <a:t>ФОРМИРОВАНИЕ КОМАНДЫ ПРОЕКТА ПО УЛУЧШЕНИЮ</a:t>
            </a:r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7401" y="259930"/>
            <a:ext cx="7491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2211" y="1437515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Прямоугольник 71"/>
          <p:cNvSpPr/>
          <p:nvPr/>
        </p:nvSpPr>
        <p:spPr>
          <a:xfrm>
            <a:off x="364908" y="1461249"/>
            <a:ext cx="11827091" cy="4655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Bef>
                <a:spcPts val="600"/>
              </a:spcBef>
            </a:pP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Статус членов команды</a:t>
            </a: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 – равенство, делегирование полномочий, совместное решение задач, коммуникативность, сплоченность, командное обучение.</a:t>
            </a:r>
          </a:p>
          <a:p>
            <a:pPr lvl="0" hangingPunct="0">
              <a:spcBef>
                <a:spcPts val="600"/>
              </a:spcBef>
            </a:pP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Признаки эффективной командной работы: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неформальная атмосфера;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задачи хорошо поняты и приняты к исполнению;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члены команды прислушиваются друг к другу;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члены команды свободно выражают свои идеи;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 smtClean="0">
                <a:ea typeface="Microsoft YaHei" pitchFamily="2"/>
                <a:cs typeface="Arial" panose="020B0604020202020204" pitchFamily="34" charset="0"/>
              </a:rPr>
              <a:t>принимаемое </a:t>
            </a: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решение основывается на достижении согласия, а не на большинстве голосов</a:t>
            </a:r>
            <a:r>
              <a:rPr lang="ru-RU" sz="1850" dirty="0" smtClean="0">
                <a:ea typeface="Microsoft YaHei" pitchFamily="2"/>
                <a:cs typeface="Arial" panose="020B0604020202020204" pitchFamily="34" charset="0"/>
              </a:rPr>
              <a:t>.</a:t>
            </a:r>
            <a:endParaRPr lang="en-US" sz="1850" dirty="0" smtClean="0">
              <a:ea typeface="Microsoft YaHei" pitchFamily="2"/>
              <a:cs typeface="Arial" panose="020B0604020202020204" pitchFamily="34" charset="0"/>
            </a:endParaRPr>
          </a:p>
          <a:p>
            <a:pPr lvl="0" hangingPunct="0">
              <a:spcBef>
                <a:spcPts val="600"/>
              </a:spcBef>
            </a:pPr>
            <a:r>
              <a:rPr lang="ru-RU" sz="1850" b="1" dirty="0" smtClean="0">
                <a:ea typeface="Microsoft YaHei" pitchFamily="2"/>
                <a:cs typeface="Arial" panose="020B0604020202020204" pitchFamily="34" charset="0"/>
              </a:rPr>
              <a:t>Задачи </a:t>
            </a: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и цели деятельности </a:t>
            </a: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рабочей группы проекта, ее </a:t>
            </a: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полномочия и состав утверждаются приказом (распоряжением) руководителя медицинской организации.</a:t>
            </a:r>
          </a:p>
          <a:p>
            <a:pPr lvl="0" hangingPunct="0">
              <a:spcBef>
                <a:spcPts val="600"/>
              </a:spcBef>
            </a:pP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Оптимальная численность </a:t>
            </a: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рабочей группы – </a:t>
            </a: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от 5 до 7 человек.</a:t>
            </a:r>
          </a:p>
          <a:p>
            <a:pPr lvl="0" hangingPunct="0">
              <a:spcBef>
                <a:spcPts val="600"/>
              </a:spcBef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Для деятельности рабочих групп </a:t>
            </a: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выделено отдельное помещение,</a:t>
            </a: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 в котором проходят совещания по реализации проектов по улучшению.</a:t>
            </a:r>
          </a:p>
          <a:p>
            <a:pPr lvl="0" hangingPunct="0">
              <a:spcBef>
                <a:spcPts val="600"/>
              </a:spcBef>
            </a:pP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Совещания</a:t>
            </a: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 рекомендуется проводить по мере необходимости, но </a:t>
            </a: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не реже 1 раза в неделю.</a:t>
            </a:r>
          </a:p>
        </p:txBody>
      </p:sp>
    </p:spTree>
    <p:extLst>
      <p:ext uri="{BB962C8B-B14F-4D97-AF65-F5344CB8AC3E}">
        <p14:creationId xmlns:p14="http://schemas.microsoft.com/office/powerpoint/2010/main" val="195378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8" name="TextShape 2"/>
          <p:cNvSpPr txBox="1"/>
          <p:nvPr/>
        </p:nvSpPr>
        <p:spPr>
          <a:xfrm>
            <a:off x="951480" y="21573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«ОТКРЫТИЕ И ПОДГОТОВКА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0181" y="2024843"/>
            <a:ext cx="725773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  <a:ea typeface="Microsoft YaHei" pitchFamily="2"/>
                <a:cs typeface="Arial" pitchFamily="2"/>
              </a:rPr>
              <a:t>Приказы (распоряжения) руководителя медицинской организации о:</a:t>
            </a:r>
          </a:p>
          <a:p>
            <a:pPr marL="285750" lvl="0" indent="-285750" hangingPunct="0">
              <a:spcBef>
                <a:spcPts val="600"/>
              </a:spcBef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ea typeface="Microsoft YaHei" pitchFamily="2"/>
                <a:cs typeface="Arial" pitchFamily="2"/>
              </a:rPr>
              <a:t>реализации проекта (проектов) по улучшению;</a:t>
            </a:r>
          </a:p>
          <a:p>
            <a:pPr marL="285750" lvl="0" indent="-285750" hangingPunct="0">
              <a:spcBef>
                <a:spcPts val="600"/>
              </a:spcBef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ea typeface="Microsoft YaHei" pitchFamily="2"/>
                <a:cs typeface="Arial" pitchFamily="2"/>
              </a:rPr>
              <a:t>создании рабочих групп по направлениям с указанием регламентированного времени их работы и распределении обязанностей (при наличии) в рабочих группах;  </a:t>
            </a:r>
          </a:p>
          <a:p>
            <a:pPr marL="285750" lvl="0" indent="-285750" hangingPunct="0">
              <a:spcBef>
                <a:spcPts val="600"/>
              </a:spcBef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ea typeface="Microsoft YaHei" pitchFamily="2"/>
                <a:cs typeface="Arial" pitchFamily="2"/>
              </a:rPr>
              <a:t>внесении изменений в составы рабочих групп; системе подачи предложений по улучшению.</a:t>
            </a:r>
          </a:p>
          <a:p>
            <a:pPr lvl="0" hangingPunct="0">
              <a:spcBef>
                <a:spcPts val="600"/>
              </a:spcBef>
            </a:pPr>
            <a:endParaRPr lang="ru-RU" sz="2400" dirty="0">
              <a:ea typeface="Microsoft YaHei" pitchFamily="2"/>
              <a:cs typeface="Arial" pitchFamily="2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01579" y="820626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2211" y="13733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4" name="TextShape 1"/>
          <p:cNvSpPr txBox="1"/>
          <p:nvPr/>
        </p:nvSpPr>
        <p:spPr>
          <a:xfrm>
            <a:off x="330181" y="92861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b="1" spc="-1" dirty="0" smtClean="0">
                <a:solidFill>
                  <a:schemeClr val="bg1"/>
                </a:solidFill>
              </a:rPr>
              <a:t>ФОРМИРОВАНИЕ ПАКЕТА РАСПОРЯДИТЕЛЬНЫХ ДОКУМЕНТОВ </a:t>
            </a:r>
            <a:br>
              <a:rPr lang="ru-RU" b="1" spc="-1" dirty="0" smtClean="0">
                <a:solidFill>
                  <a:schemeClr val="bg1"/>
                </a:solidFill>
              </a:rPr>
            </a:br>
            <a:r>
              <a:rPr lang="ru-RU" b="1" spc="-1" dirty="0" smtClean="0">
                <a:solidFill>
                  <a:schemeClr val="bg1"/>
                </a:solidFill>
              </a:rPr>
              <a:t>О РЕАЛИЗАЦИИ В МЕДИЦИНСКОЙ ОРГАНИЗАЦИИ ПРОЕКТОВ ПО УЛУЧШЕНИЯМ</a:t>
            </a:r>
            <a:endParaRPr lang="ru-RU" b="1" spc="-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" r="6932" b="16236"/>
          <a:stretch/>
        </p:blipFill>
        <p:spPr>
          <a:xfrm>
            <a:off x="7587916" y="1517464"/>
            <a:ext cx="4309341" cy="26848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87916" y="4244028"/>
            <a:ext cx="4309341" cy="2549803"/>
          </a:xfrm>
          <a:prstGeom prst="rect">
            <a:avLst/>
          </a:prstGeom>
          <a:solidFill>
            <a:srgbClr val="B7FFB7"/>
          </a:solidFill>
          <a:ln w="762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285750" indent="-285750" hangingPunct="0">
              <a:spcBef>
                <a:spcPts val="283"/>
              </a:spcBef>
              <a:buSzPct val="170000"/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  <a:ea typeface="Microsoft YaHei" pitchFamily="2"/>
                <a:cs typeface="Arial" pitchFamily="2"/>
              </a:rPr>
              <a:t>Данный этап завершается оформлением стенда проекта, наполнение которого осуществляется в течение всего процесса реализации проекта по улучшению (приложение 2), и формированием паспорта проекта (приложение 3).</a:t>
            </a:r>
          </a:p>
        </p:txBody>
      </p:sp>
    </p:spTree>
    <p:extLst>
      <p:ext uri="{BB962C8B-B14F-4D97-AF65-F5344CB8AC3E}">
        <p14:creationId xmlns:p14="http://schemas.microsoft.com/office/powerpoint/2010/main" val="238263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48054"/>
            <a:ext cx="8596668" cy="13208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/>
              <a:t>Пакет документов необходимый для проекта: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69741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5100" b="1" dirty="0" smtClean="0"/>
              <a:t>Приказа Главного врача </a:t>
            </a:r>
            <a:r>
              <a:rPr lang="ru-RU" sz="2500" b="1" dirty="0"/>
              <a:t>об открытии проекта по улучшению </a:t>
            </a:r>
            <a:r>
              <a:rPr lang="ru-RU" sz="2500" b="1" dirty="0" smtClean="0"/>
              <a:t>процесса, в котором прописываются:</a:t>
            </a:r>
          </a:p>
          <a:p>
            <a:r>
              <a:rPr lang="ru-RU" sz="2500" dirty="0"/>
              <a:t>1.Название проекта.</a:t>
            </a:r>
          </a:p>
          <a:p>
            <a:r>
              <a:rPr lang="ru-RU" sz="2500" dirty="0"/>
              <a:t>2.Цель проекта ( цель должна быть оцифрована).</a:t>
            </a:r>
          </a:p>
          <a:p>
            <a:r>
              <a:rPr lang="ru-RU" sz="2500" dirty="0"/>
              <a:t>3. Срок исполнения проекта: начало, закрытие ( желательный срок </a:t>
            </a:r>
            <a:r>
              <a:rPr lang="ru-RU" sz="2500" dirty="0" smtClean="0"/>
              <a:t>от 4 до 6 месяцев).</a:t>
            </a:r>
            <a:endParaRPr lang="ru-RU" sz="2500" dirty="0"/>
          </a:p>
          <a:p>
            <a:r>
              <a:rPr lang="ru-RU" sz="2500" dirty="0"/>
              <a:t>4. Назначение руководителя проекта.</a:t>
            </a:r>
          </a:p>
          <a:p>
            <a:r>
              <a:rPr lang="ru-RU" sz="2500" dirty="0"/>
              <a:t>5. Назначение рабочей группы с закрепление за каждым участников </a:t>
            </a:r>
            <a:r>
              <a:rPr lang="ru-RU" sz="2500" dirty="0" smtClean="0"/>
              <a:t>ответственности </a:t>
            </a:r>
            <a:r>
              <a:rPr lang="ru-RU" sz="2500" dirty="0"/>
              <a:t>за компетенцию( состав должен  состоять из 5 человек ).</a:t>
            </a:r>
          </a:p>
          <a:p>
            <a:r>
              <a:rPr lang="ru-RU" sz="2500" dirty="0"/>
              <a:t>6. </a:t>
            </a:r>
            <a:r>
              <a:rPr lang="ru-RU" sz="2500" dirty="0" smtClean="0"/>
              <a:t>Разработка </a:t>
            </a:r>
            <a:r>
              <a:rPr lang="ru-RU" sz="2500" dirty="0"/>
              <a:t>карточки </a:t>
            </a:r>
            <a:r>
              <a:rPr lang="ru-RU" sz="2500" dirty="0" smtClean="0"/>
              <a:t>проекта-</a:t>
            </a:r>
            <a:endParaRPr lang="ru-RU" sz="2500" dirty="0"/>
          </a:p>
          <a:p>
            <a:r>
              <a:rPr lang="ru-RU" sz="2500" dirty="0" err="1"/>
              <a:t>Отв</a:t>
            </a:r>
            <a:r>
              <a:rPr lang="ru-RU" sz="2500" dirty="0"/>
              <a:t>-</a:t>
            </a:r>
          </a:p>
          <a:p>
            <a:r>
              <a:rPr lang="ru-RU" sz="2500" dirty="0"/>
              <a:t>Срок исполнения-</a:t>
            </a:r>
          </a:p>
          <a:p>
            <a:r>
              <a:rPr lang="ru-RU" sz="2500" dirty="0"/>
              <a:t>8.Разработка тактического плана реализации (ТПР) проекта</a:t>
            </a:r>
          </a:p>
          <a:p>
            <a:r>
              <a:rPr lang="ru-RU" sz="2500" dirty="0" err="1"/>
              <a:t>Отв</a:t>
            </a:r>
            <a:r>
              <a:rPr lang="ru-RU" sz="2500" dirty="0"/>
              <a:t>-</a:t>
            </a:r>
          </a:p>
          <a:p>
            <a:r>
              <a:rPr lang="ru-RU" sz="2500" dirty="0"/>
              <a:t>Срок исполнения-</a:t>
            </a:r>
          </a:p>
          <a:p>
            <a:r>
              <a:rPr lang="ru-RU" sz="2500" dirty="0"/>
              <a:t>9. Указание, кто контролирует исполнение </a:t>
            </a:r>
            <a:r>
              <a:rPr lang="ru-RU" sz="2500" dirty="0" smtClean="0"/>
              <a:t>приказа главного врача.</a:t>
            </a:r>
            <a:endParaRPr lang="ru-RU" sz="2500" dirty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0514" y="1433149"/>
            <a:ext cx="6858001" cy="399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8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92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Карточка проекта, состоит из 4 блоков: общие данные, обоснование выбор, наименование показателей цели и сроки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677334" y="2356337"/>
            <a:ext cx="8596668" cy="3685025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Заказчик проекта- </a:t>
            </a:r>
            <a:r>
              <a:rPr lang="ru-RU" dirty="0" smtClean="0"/>
              <a:t>главный врач, т.е. лицо обличенное властью и полномочиями принимать и утверждать решения, распоряжаться людскими и финансовыми ресурсами.</a:t>
            </a:r>
          </a:p>
          <a:p>
            <a:r>
              <a:rPr lang="ru-RU" b="1" dirty="0" smtClean="0"/>
              <a:t>Периметр проекта- </a:t>
            </a:r>
            <a:r>
              <a:rPr lang="ru-RU" dirty="0" smtClean="0"/>
              <a:t>территория задействованная в работе улучшаемого процесса.</a:t>
            </a:r>
          </a:p>
          <a:p>
            <a:r>
              <a:rPr lang="ru-RU" b="1" dirty="0" smtClean="0"/>
              <a:t>Границы проекта- </a:t>
            </a:r>
            <a:r>
              <a:rPr lang="ru-RU" dirty="0" smtClean="0"/>
              <a:t>фактическое место, действие начала процесса и до момента окончания оптимизируемого процесса.</a:t>
            </a:r>
          </a:p>
          <a:p>
            <a:r>
              <a:rPr lang="ru-RU" b="1" dirty="0" smtClean="0"/>
              <a:t>Владелец процесса- </a:t>
            </a:r>
            <a:r>
              <a:rPr lang="ru-RU" dirty="0" smtClean="0"/>
              <a:t>лицо, уполномоченное в рамках служебных обязанностей организовывать, контролировать и нести ответственность за улучшаемый процесс(обычно заведующий поликлиникой).</a:t>
            </a:r>
          </a:p>
          <a:p>
            <a:r>
              <a:rPr lang="ru-RU" dirty="0"/>
              <a:t> </a:t>
            </a:r>
            <a:r>
              <a:rPr lang="ru-RU" b="1" dirty="0" smtClean="0"/>
              <a:t>Руководитель проекта- </a:t>
            </a:r>
            <a:r>
              <a:rPr lang="ru-RU" dirty="0" smtClean="0"/>
              <a:t>физическое лицо, назначенное заказчиком для выполнения поставленной задачи.</a:t>
            </a:r>
          </a:p>
          <a:p>
            <a:r>
              <a:rPr lang="ru-RU" b="1" dirty="0" smtClean="0"/>
              <a:t>Команда проекта- </a:t>
            </a:r>
            <a:r>
              <a:rPr lang="ru-RU" dirty="0" smtClean="0"/>
              <a:t>прописываются ФИО, должность и зона ответственности : за визуализацию, информатизацию, стандартизацию, улучшение процесса, администратор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35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карточки проекта:</a:t>
            </a:r>
            <a:endParaRPr lang="ru-RU" dirty="0"/>
          </a:p>
        </p:txBody>
      </p:sp>
      <p:pic>
        <p:nvPicPr>
          <p:cNvPr id="12" name="Picture 5" descr="D:\СКАНЫ\Карточка навигация 12.12.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9085" y="1134208"/>
            <a:ext cx="10471638" cy="57237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04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79131"/>
            <a:ext cx="11095566" cy="141556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ТПР- тактический план реализации проекта, составляется сразу после утверждения карточки.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4" descr="D:\Документы заместителя главного врача (по детству)\БЕРЕЖЛИВАЯ ПОЛИКЛИНИКА\Наши проекты КДЦД 2019\ТПР финал\ТПР Навигация 12.12.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1546" y="1125415"/>
            <a:ext cx="12253546" cy="587326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1419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>
            <a:extLst/>
          </p:cNvPr>
          <p:cNvSpPr/>
          <p:nvPr/>
        </p:nvSpPr>
        <p:spPr>
          <a:xfrm>
            <a:off x="1415480" y="260648"/>
            <a:ext cx="9073008" cy="50405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Важным элементом в проектной деятельности является: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">
            <a:extLst/>
          </p:cNvPr>
          <p:cNvSpPr txBox="1">
            <a:spLocks/>
          </p:cNvSpPr>
          <p:nvPr/>
        </p:nvSpPr>
        <p:spPr>
          <a:xfrm>
            <a:off x="2063750" y="219076"/>
            <a:ext cx="7632700" cy="695325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lnSpc>
                <a:spcPts val="2000"/>
              </a:lnSpc>
              <a:buClr>
                <a:srgbClr val="F14124">
                  <a:lumMod val="75000"/>
                </a:srgbClr>
              </a:buClr>
              <a:buNone/>
              <a:defRPr/>
            </a:pPr>
            <a:endParaRPr lang="ru-RU" sz="2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/>
          </p:cNvPr>
          <p:cNvSpPr/>
          <p:nvPr/>
        </p:nvSpPr>
        <p:spPr>
          <a:xfrm>
            <a:off x="1831006" y="1338511"/>
            <a:ext cx="83694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8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200" dirty="0">
              <a:solidFill>
                <a:srgbClr val="4E67C8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1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46" y="120651"/>
            <a:ext cx="151568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2063750" y="827089"/>
            <a:ext cx="76327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38138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550"/>
              </a:spcBef>
              <a:spcAft>
                <a:spcPts val="300"/>
              </a:spcAft>
            </a:pPr>
            <a:r>
              <a:rPr lang="ru-RU" altLang="ru-RU" sz="2200">
                <a:solidFill>
                  <a:srgbClr val="404040"/>
                </a:solidFill>
                <a:ea typeface="Microsoft YaHei" panose="020B0503020204020204" pitchFamily="34" charset="-122"/>
              </a:rPr>
              <a:t/>
            </a:r>
            <a:br>
              <a:rPr lang="ru-RU" altLang="ru-RU" sz="2200">
                <a:solidFill>
                  <a:srgbClr val="404040"/>
                </a:solidFill>
                <a:ea typeface="Microsoft YaHei" panose="020B0503020204020204" pitchFamily="34" charset="-122"/>
              </a:rPr>
            </a:br>
            <a:r>
              <a:rPr lang="ru-RU" altLang="ru-RU" sz="2200">
                <a:solidFill>
                  <a:srgbClr val="404040"/>
                </a:solidFill>
                <a:ea typeface="Microsoft YaHei" panose="020B0503020204020204" pitchFamily="34" charset="-122"/>
              </a:rPr>
              <a:t>Недельный план</a:t>
            </a:r>
          </a:p>
        </p:txBody>
      </p:sp>
      <p:pic>
        <p:nvPicPr>
          <p:cNvPr id="16394" name="Picture 2" descr="D:\Документы заместителя главного врача (по детству)\БЕРЕЖЛИВАЯ ПОЛИКЛИНИКА\Наши проекты КДЦД 2019\НОВЫЕ КАРТОЧКИ ПРОЕКТОВ И ТПР 17.09.2019\Фото этапов\Нед план картохранилищ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65" y="1600121"/>
            <a:ext cx="4993298" cy="448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 descr="D:\Документы заместителя главного врача (по детству)\БЕРЕЖЛИВАЯ ПОЛИКЛИНИКА\Наши проекты КДЦД 2019\НОВЫЕ КАРТОЧКИ ПРОЕКТОВ И ТПР 17.09.2019\Фото этапов\Недельный план картохран много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3789364"/>
            <a:ext cx="431165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67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404446" y="230040"/>
            <a:ext cx="10643954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ВВЕДЕНИЕ 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95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89560" y="769804"/>
            <a:ext cx="1043940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 flipH="1">
            <a:off x="322737" y="1366209"/>
            <a:ext cx="2" cy="5385111"/>
          </a:xfrm>
          <a:prstGeom prst="line">
            <a:avLst/>
          </a:prstGeom>
          <a:solidFill>
            <a:srgbClr val="FF9900"/>
          </a:solidFill>
          <a:ln w="76200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Прямоугольник 18"/>
          <p:cNvSpPr/>
          <p:nvPr/>
        </p:nvSpPr>
        <p:spPr>
          <a:xfrm>
            <a:off x="322737" y="1456783"/>
            <a:ext cx="11549223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b="1" spc="-1" dirty="0">
                <a:solidFill>
                  <a:srgbClr val="0082B0"/>
                </a:solidFill>
              </a:rPr>
              <a:t>В октябре 2016 года </a:t>
            </a:r>
            <a:r>
              <a:rPr lang="ru-RU" sz="1600" spc="-1" dirty="0"/>
              <a:t>по инициативе Управления по внутренней политике Администрации Президента Российской Федерации </a:t>
            </a:r>
            <a:r>
              <a:rPr lang="ru-RU" b="1" spc="-1" dirty="0">
                <a:solidFill>
                  <a:srgbClr val="0082B0"/>
                </a:solidFill>
              </a:rPr>
              <a:t>стартовал пилотный проект </a:t>
            </a:r>
            <a:r>
              <a:rPr lang="ru-RU" sz="1600" spc="-1" dirty="0"/>
              <a:t>по совершенствованию системы оказания первичной медико-санитарной помощи </a:t>
            </a:r>
            <a:r>
              <a:rPr lang="ru-RU" sz="1600" b="1" spc="-1" dirty="0">
                <a:solidFill>
                  <a:srgbClr val="0082B0"/>
                </a:solidFill>
              </a:rPr>
              <a:t>«</a:t>
            </a:r>
            <a:r>
              <a:rPr lang="ru-RU" b="1" spc="-1" dirty="0">
                <a:solidFill>
                  <a:srgbClr val="0082B0"/>
                </a:solidFill>
              </a:rPr>
              <a:t>Бережливая поликлиника»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sz="1600" spc="-1" dirty="0"/>
              <a:t>Президиумом</a:t>
            </a:r>
            <a:r>
              <a:rPr lang="ru-RU" sz="1600" spc="-1" dirty="0">
                <a:solidFill>
                  <a:schemeClr val="bg1"/>
                </a:solidFill>
              </a:rPr>
              <a:t> </a:t>
            </a:r>
            <a:r>
              <a:rPr lang="ru-RU" sz="1600" spc="-1" dirty="0"/>
              <a:t>Совета при Президенте Российской Федерации по стратегическому развитию и приоритетным проектам </a:t>
            </a:r>
            <a:r>
              <a:rPr lang="ru-RU" b="1" spc="-1" dirty="0">
                <a:solidFill>
                  <a:srgbClr val="0082B0"/>
                </a:solidFill>
              </a:rPr>
              <a:t>26.07.2017 утвержден паспорт приоритетного проекта «Создание новой модели медицинской организации, оказывающей первичную медико-санитарную помощь»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b="1" spc="-1" dirty="0" smtClean="0">
                <a:solidFill>
                  <a:srgbClr val="0082B0"/>
                </a:solidFill>
              </a:rPr>
              <a:t>С </a:t>
            </a:r>
            <a:r>
              <a:rPr lang="ru-RU" b="1" spc="-1" dirty="0">
                <a:solidFill>
                  <a:srgbClr val="0082B0"/>
                </a:solidFill>
              </a:rPr>
              <a:t>2019 года приоритетный проект становится частью одного из восьми федеральных проектов национального проекта «Здравоохранение» – «Развитие системы оказания первичной медико-санитарной помощи»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b="1" spc="-1" dirty="0">
                <a:solidFill>
                  <a:srgbClr val="0082B0"/>
                </a:solidFill>
              </a:rPr>
              <a:t>Реализация федерального проекта запланирована на 2019 – 2024 годы включительно. </a:t>
            </a:r>
            <a:endParaRPr lang="ru-RU" b="1" spc="-1" dirty="0" smtClean="0">
              <a:solidFill>
                <a:srgbClr val="0082B0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b="1" spc="-1" dirty="0" smtClean="0">
                <a:solidFill>
                  <a:srgbClr val="0082B0"/>
                </a:solidFill>
              </a:rPr>
              <a:t>В </a:t>
            </a:r>
            <a:r>
              <a:rPr lang="ru-RU" b="1" spc="-1" dirty="0">
                <a:solidFill>
                  <a:srgbClr val="0082B0"/>
                </a:solidFill>
              </a:rPr>
              <a:t>создании и тиражировании </a:t>
            </a:r>
            <a:r>
              <a:rPr lang="ru-RU" sz="1600" spc="-1" dirty="0"/>
              <a:t>«Новой модели медицинской организации, оказывающей первичную медико-санитарную помощь» </a:t>
            </a:r>
            <a:r>
              <a:rPr lang="ru-RU" b="1" spc="-1" dirty="0">
                <a:solidFill>
                  <a:srgbClr val="0082B0"/>
                </a:solidFill>
              </a:rPr>
              <a:t>будут участвовать 85 субъектов Российской Федерации, более 6,5 тыс. поликлиник </a:t>
            </a:r>
            <a:r>
              <a:rPr lang="ru-RU" sz="1600" spc="-1" dirty="0"/>
              <a:t>будут использовать бережливые технологии в своей деятельности.</a:t>
            </a:r>
          </a:p>
        </p:txBody>
      </p:sp>
      <p:sp>
        <p:nvSpPr>
          <p:cNvPr id="97" name="CustomShape 5"/>
          <p:cNvSpPr/>
          <p:nvPr/>
        </p:nvSpPr>
        <p:spPr>
          <a:xfrm>
            <a:off x="488700" y="751599"/>
            <a:ext cx="990498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strike="noStrike" spc="-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пилотного проекта «Бережливая поликлиника» к «Новой модели медицинской организации, оказывающей первичную медико-санитарную помощь»</a:t>
            </a:r>
            <a:endParaRPr lang="ru-RU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1535" y="665860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КАРТИРОВАНИЕ ПСЦ С АНАЛИЗОМ ТЕКУЩЕГО СОСТОЯНИЯ ПРОЦЕССОВ</a:t>
            </a:r>
            <a:endParaRPr lang="ru-RU" sz="1600" spc="-1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17266" y="1246042"/>
            <a:ext cx="3704795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Shape 2"/>
          <p:cNvSpPr txBox="1"/>
          <p:nvPr/>
        </p:nvSpPr>
        <p:spPr>
          <a:xfrm>
            <a:off x="611576" y="1390043"/>
            <a:ext cx="40005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Картирование потока позволяет:</a:t>
            </a:r>
          </a:p>
        </p:txBody>
      </p:sp>
      <p:sp>
        <p:nvSpPr>
          <p:cNvPr id="8" name="CustomShape 5"/>
          <p:cNvSpPr/>
          <p:nvPr/>
        </p:nvSpPr>
        <p:spPr>
          <a:xfrm>
            <a:off x="714445" y="2091864"/>
            <a:ext cx="4904930" cy="1411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 smtClean="0"/>
              <a:t>визуализировать </a:t>
            </a:r>
            <a:r>
              <a:rPr lang="ru-RU" dirty="0"/>
              <a:t>и проанализировать перемещения людей и предметов по потоку создания ценности, </a:t>
            </a:r>
            <a:endParaRPr lang="ru-RU" dirty="0" smtClean="0"/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 smtClean="0"/>
              <a:t>увидеть </a:t>
            </a:r>
            <a:r>
              <a:rPr lang="ru-RU" dirty="0"/>
              <a:t>потери в работе, выявить проблемы.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456794" y="1867073"/>
            <a:ext cx="0" cy="4990927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088552" y="3849906"/>
            <a:ext cx="442341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Shape 2"/>
          <p:cNvSpPr txBox="1"/>
          <p:nvPr/>
        </p:nvSpPr>
        <p:spPr>
          <a:xfrm>
            <a:off x="1297376" y="3993907"/>
            <a:ext cx="40005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Картирование потока осуществляется в два этапа: 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1113566" y="4102100"/>
            <a:ext cx="0" cy="2768110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CustomShape 5"/>
          <p:cNvSpPr/>
          <p:nvPr/>
        </p:nvSpPr>
        <p:spPr>
          <a:xfrm>
            <a:off x="1318838" y="4792618"/>
            <a:ext cx="4300537" cy="1957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первый этап – построение карты текущего состояния (сбор информации на месте выполнения рабочего процесса).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второй этап – построение карты целевого состояния.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endParaRPr lang="ru-RU" dirty="0"/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241608" y="1246042"/>
            <a:ext cx="442341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Shape 2"/>
          <p:cNvSpPr txBox="1"/>
          <p:nvPr/>
        </p:nvSpPr>
        <p:spPr>
          <a:xfrm>
            <a:off x="6435918" y="1390043"/>
            <a:ext cx="40005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Карта текущего ПСЦ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CustomShape 5"/>
          <p:cNvSpPr/>
          <p:nvPr/>
        </p:nvSpPr>
        <p:spPr>
          <a:xfrm>
            <a:off x="6538787" y="2091864"/>
            <a:ext cx="5290355" cy="18982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dirty="0"/>
              <a:t>Карта текущего ПСЦ </a:t>
            </a:r>
            <a:r>
              <a:rPr lang="ru-RU" dirty="0"/>
              <a:t>– отражает фактические показатели потока на рассматриваемую дату;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dirty="0"/>
              <a:t>Карта целевого ПСЦ </a:t>
            </a:r>
            <a:r>
              <a:rPr lang="ru-RU" dirty="0"/>
              <a:t>– отражает состояние потока, в котором устранены проблемы, которые можно решить в рамках данного проекта. Карты целевого ПСЦ составляются на определенную дату.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endParaRPr lang="ru-RU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6276147" y="1867073"/>
            <a:ext cx="0" cy="4990927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6927408" y="4624614"/>
            <a:ext cx="442341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Shape 2"/>
          <p:cNvSpPr txBox="1"/>
          <p:nvPr/>
        </p:nvSpPr>
        <p:spPr>
          <a:xfrm>
            <a:off x="7121718" y="4768615"/>
            <a:ext cx="40005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Уровни детализации ПСЦ: 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6956436" y="4997042"/>
            <a:ext cx="0" cy="1860958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CustomShape 5"/>
          <p:cNvSpPr/>
          <p:nvPr/>
        </p:nvSpPr>
        <p:spPr>
          <a:xfrm>
            <a:off x="7210061" y="5446482"/>
            <a:ext cx="4619081" cy="1411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 err="1"/>
              <a:t>межорганизационный</a:t>
            </a:r>
            <a:r>
              <a:rPr lang="ru-RU" dirty="0"/>
              <a:t> уровень;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уровень организации;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уровень процессов организации.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29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80" y="183617"/>
            <a:ext cx="8003834" cy="8606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090" y="3246441"/>
            <a:ext cx="588974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9763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dirty="0" smtClean="0"/>
              <a:t>обозначение </a:t>
            </a:r>
            <a:r>
              <a:rPr lang="ru-RU" sz="2400" dirty="0"/>
              <a:t>места проведения </a:t>
            </a:r>
            <a:r>
              <a:rPr lang="ru-RU" sz="2400" dirty="0" smtClean="0"/>
              <a:t>картирования </a:t>
            </a:r>
          </a:p>
          <a:p>
            <a:pPr marL="639763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dirty="0" smtClean="0"/>
              <a:t>подготовка </a:t>
            </a:r>
            <a:r>
              <a:rPr lang="ru-RU" sz="2400" dirty="0"/>
              <a:t>и выпуск в работу приказов/распоряжений </a:t>
            </a:r>
            <a:r>
              <a:rPr lang="ru-RU" sz="2400" dirty="0" smtClean="0"/>
              <a:t>на </a:t>
            </a:r>
            <a:r>
              <a:rPr lang="ru-RU" sz="2400" dirty="0"/>
              <a:t>право получения информации и пр</a:t>
            </a:r>
            <a:r>
              <a:rPr lang="ru-RU" sz="2400" dirty="0" smtClean="0"/>
              <a:t>. (при необходимости)</a:t>
            </a:r>
          </a:p>
          <a:p>
            <a:pPr marL="639763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dirty="0"/>
              <a:t>п</a:t>
            </a:r>
            <a:r>
              <a:rPr lang="ru-RU" sz="2400" dirty="0" smtClean="0"/>
              <a:t>роведение хронометража процесса с заполнением таблицы</a:t>
            </a:r>
            <a:endParaRPr lang="ru-RU" sz="2400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01579" y="999916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3332" y="155263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Прямоугольник 1"/>
          <p:cNvSpPr/>
          <p:nvPr/>
        </p:nvSpPr>
        <p:spPr>
          <a:xfrm>
            <a:off x="594279" y="1138972"/>
            <a:ext cx="89262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bg1"/>
                </a:solidFill>
                <a:latin typeface="+mj-lt"/>
              </a:rPr>
              <a:t>ПЕРВЫЙ ЭТАП. ПОСТРОЕНИЕ КАРТЫ ТЕКУЩЕГО СОСТОЯНИЯ </a:t>
            </a:r>
            <a:endParaRPr lang="ru-RU" sz="2000" b="1" spc="-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814" y="1633774"/>
            <a:ext cx="1159772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400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На данном этапе проводится:</a:t>
            </a:r>
          </a:p>
          <a:p>
            <a:pPr marL="361950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dirty="0"/>
              <a:t>согласование объекта картирования с заказчиком проекта</a:t>
            </a:r>
          </a:p>
          <a:p>
            <a:pPr marL="361950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dirty="0"/>
              <a:t>определение сроков, границ, глубины картирования (степень детализации)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24804" t="21729" r="21149" b="23962"/>
          <a:stretch/>
        </p:blipFill>
        <p:spPr>
          <a:xfrm>
            <a:off x="5663922" y="3160580"/>
            <a:ext cx="6305342" cy="356388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4551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977400" y="2190387"/>
          <a:ext cx="10160499" cy="4161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6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11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58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п/п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Термин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Обозначение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Описание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12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1.</a:t>
                      </a:r>
                      <a:endParaRPr lang="ru-RU" sz="14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Операция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 для обозначения операций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процесса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24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2.</a:t>
                      </a:r>
                      <a:endParaRPr lang="ru-RU" sz="14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Вход/выход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 для обозначения границ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процесса</a:t>
                      </a:r>
                      <a:endParaRPr lang="ru-RU" sz="1400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3.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Направление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материального потока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 для обозначения перемещения людей и предметов по потоку создания ценности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50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4.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Запасы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для обозначения простоев/запасов/очередей.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Число «один» обозначает количество единиц (к примеру, количество человек в очереди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95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5.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Обмен информацией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 для обозначения процесса оперативного сбора данных. Рекомендуется использовать данное обозначение,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чтобы показать все дополнительные операции. 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9081" t="17401" r="51341" b="77286"/>
          <a:stretch/>
        </p:blipFill>
        <p:spPr>
          <a:xfrm>
            <a:off x="3707602" y="2946400"/>
            <a:ext cx="1241605" cy="387350"/>
          </a:xfrm>
          <a:prstGeom prst="rect">
            <a:avLst/>
          </a:prstGeom>
        </p:spPr>
      </p:pic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977400" y="1489278"/>
            <a:ext cx="10160500" cy="645319"/>
          </a:xfrm>
          <a:prstGeom prst="round2Same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Символы, применяемые для построения карты ПСЦ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Отдельно выделяются символы описания материального и информационного потоков. </a:t>
            </a:r>
          </a:p>
        </p:txBody>
      </p:sp>
      <p:sp>
        <p:nvSpPr>
          <p:cNvPr id="7" name="TextShape 1"/>
          <p:cNvSpPr txBox="1"/>
          <p:nvPr/>
        </p:nvSpPr>
        <p:spPr>
          <a:xfrm>
            <a:off x="951480" y="183617"/>
            <a:ext cx="8003834" cy="8606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1480" y="986225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ПЕРВЫЙ ЭТАП. ПОСТРОЕНИЕ КАРТЫ ТЕКУЩЕГО СОСТОЯНИЯ </a:t>
            </a:r>
            <a:endParaRPr lang="ru-RU" sz="1600" spc="-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9081" t="23264" r="51341" b="69330"/>
          <a:stretch/>
        </p:blipFill>
        <p:spPr>
          <a:xfrm>
            <a:off x="3724584" y="3553601"/>
            <a:ext cx="1250332" cy="5437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9081" t="31827" r="51341" b="60767"/>
          <a:stretch/>
        </p:blipFill>
        <p:spPr>
          <a:xfrm>
            <a:off x="3724584" y="4258451"/>
            <a:ext cx="1250332" cy="5437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9081" t="41616" r="51341" b="46297"/>
          <a:stretch/>
        </p:blipFill>
        <p:spPr>
          <a:xfrm>
            <a:off x="3892204" y="4972050"/>
            <a:ext cx="834300" cy="592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9081" t="55439" r="51341" b="37155"/>
          <a:stretch/>
        </p:blipFill>
        <p:spPr>
          <a:xfrm>
            <a:off x="3724584" y="5753876"/>
            <a:ext cx="1250332" cy="54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7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80" y="366860"/>
            <a:ext cx="75194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7400" y="1025637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ПЕРВЫЙ ЭТАП. ШАГИ ПОСТРОЕНИЯ КАРТЫ ТЕКУЩЕГО СОСТОЯНИЯ ПСЦ </a:t>
            </a:r>
            <a:endParaRPr lang="ru-RU" sz="1600" spc="-1" dirty="0"/>
          </a:p>
        </p:txBody>
      </p:sp>
      <p:sp>
        <p:nvSpPr>
          <p:cNvPr id="8" name="CustomShape 4"/>
          <p:cNvSpPr/>
          <p:nvPr/>
        </p:nvSpPr>
        <p:spPr>
          <a:xfrm>
            <a:off x="6827977" y="1616863"/>
            <a:ext cx="4929048" cy="1378337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1. </a:t>
            </a:r>
            <a:r>
              <a:rPr lang="ru-RU" sz="1600" dirty="0"/>
              <a:t>Указать на карте наименование рассматриваемого </a:t>
            </a:r>
            <a:r>
              <a:rPr lang="ru-RU" sz="1600" dirty="0" smtClean="0"/>
              <a:t>процесса </a:t>
            </a:r>
            <a:endParaRPr lang="ru-RU" sz="1600" dirty="0"/>
          </a:p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2.</a:t>
            </a:r>
            <a:r>
              <a:rPr lang="ru-RU" dirty="0"/>
              <a:t> </a:t>
            </a:r>
            <a:r>
              <a:rPr lang="ru-RU" sz="1600" dirty="0"/>
              <a:t>Выстроить операции последовательно, схематично представить основные стадии </a:t>
            </a:r>
            <a:r>
              <a:rPr lang="ru-RU" sz="1600" dirty="0" smtClean="0"/>
              <a:t>процесса </a:t>
            </a:r>
            <a:endParaRPr lang="ru-RU" sz="1600" dirty="0"/>
          </a:p>
        </p:txBody>
      </p:sp>
      <p:sp>
        <p:nvSpPr>
          <p:cNvPr id="9" name="CustomShape 4"/>
          <p:cNvSpPr/>
          <p:nvPr/>
        </p:nvSpPr>
        <p:spPr>
          <a:xfrm>
            <a:off x="4819650" y="4939089"/>
            <a:ext cx="6937375" cy="1620373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sz="2000" b="1" dirty="0" smtClean="0">
                <a:solidFill>
                  <a:srgbClr val="FF9900"/>
                </a:solidFill>
                <a:latin typeface="Arial Black" panose="020B0A04020102020204" pitchFamily="34" charset="0"/>
              </a:rPr>
              <a:t>1.</a:t>
            </a:r>
            <a:r>
              <a:rPr lang="ru-RU" sz="2000" dirty="0" smtClean="0">
                <a:solidFill>
                  <a:srgbClr val="FF9900"/>
                </a:solidFill>
              </a:rPr>
              <a:t> </a:t>
            </a:r>
            <a:r>
              <a:rPr lang="ru-RU" dirty="0" smtClean="0"/>
              <a:t>Первоначальную визуализацию картирования потока проводят вручную (с использованием клейких </a:t>
            </a:r>
            <a:r>
              <a:rPr lang="ru-RU" dirty="0" err="1" smtClean="0"/>
              <a:t>стикеров</a:t>
            </a:r>
            <a:r>
              <a:rPr lang="ru-RU" dirty="0" smtClean="0"/>
              <a:t> или карандаша с ластиком) </a:t>
            </a:r>
          </a:p>
          <a:p>
            <a:pPr marL="108000"/>
            <a:r>
              <a:rPr lang="ru-RU" b="1" dirty="0" smtClean="0">
                <a:solidFill>
                  <a:srgbClr val="FF9900"/>
                </a:solidFill>
                <a:latin typeface="Arial Black" panose="020B0A04020102020204" pitchFamily="34" charset="0"/>
              </a:rPr>
              <a:t>2.</a:t>
            </a:r>
            <a:r>
              <a:rPr lang="ru-RU" dirty="0" smtClean="0">
                <a:solidFill>
                  <a:srgbClr val="FF9900"/>
                </a:solidFill>
              </a:rPr>
              <a:t> </a:t>
            </a:r>
            <a:r>
              <a:rPr lang="ru-RU" dirty="0" smtClean="0"/>
              <a:t>При </a:t>
            </a:r>
            <a:r>
              <a:rPr lang="ru-RU" dirty="0"/>
              <a:t>описании текущего состояния процесса, следует собрать образцы всех бланков и документов, которые используются на каждом </a:t>
            </a:r>
            <a:r>
              <a:rPr lang="ru-RU" dirty="0" smtClean="0"/>
              <a:t>этапе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437544" y="3410727"/>
            <a:ext cx="1117898" cy="914208"/>
            <a:chOff x="-1129318" y="3007589"/>
            <a:chExt cx="1493435" cy="1221318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7" name="Группа 6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6" name="Равнобедренный треугольник 5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" name="Равнобедренный треугольник 10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Равнобедренный треугольник 11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0" name="Прямоугольник 9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-1129318" y="3530208"/>
              <a:ext cx="1493435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Вход в поликлинику</a:t>
              </a:r>
              <a:endParaRPr lang="ru-RU" sz="1050" b="1" spc="-1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019719" y="3408041"/>
            <a:ext cx="1558865" cy="916890"/>
            <a:chOff x="-1047178" y="3004005"/>
            <a:chExt cx="2082537" cy="1224902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-1047178" y="3007588"/>
              <a:ext cx="2082537" cy="12213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-990704" y="3004005"/>
              <a:ext cx="1993463" cy="1202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Кабинеты ВОП </a:t>
              </a:r>
            </a:p>
            <a:p>
              <a:pPr algn="ctr"/>
              <a:r>
                <a:rPr lang="ru-RU" sz="1050" b="1" spc="-1" dirty="0" smtClean="0"/>
                <a:t>Врач </a:t>
              </a:r>
            </a:p>
            <a:p>
              <a:pPr algn="ctr"/>
              <a:r>
                <a:rPr lang="ru-RU" sz="1050" b="1" spc="-1" dirty="0" smtClean="0"/>
                <a:t>Осмотр пациента </a:t>
              </a:r>
            </a:p>
            <a:p>
              <a:pPr algn="ctr"/>
              <a:r>
                <a:rPr lang="ru-RU" sz="1050" b="1" spc="-1" dirty="0" smtClean="0"/>
                <a:t>Выдача назначений</a:t>
              </a:r>
              <a:endParaRPr lang="ru-RU" sz="1050" b="1" spc="-1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040661" y="3410724"/>
            <a:ext cx="1599642" cy="914208"/>
            <a:chOff x="6785034" y="3363099"/>
            <a:chExt cx="1398080" cy="91420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6785034" y="3363099"/>
              <a:ext cx="1387416" cy="91420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6795698" y="3455666"/>
              <a:ext cx="138741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 выписки</a:t>
              </a:r>
            </a:p>
            <a:p>
              <a:pPr algn="ctr"/>
              <a:r>
                <a:rPr lang="ru-RU" sz="1050" b="1" spc="-1" dirty="0" smtClean="0"/>
                <a:t>ЛС</a:t>
              </a:r>
            </a:p>
            <a:p>
              <a:pPr algn="ctr"/>
              <a:r>
                <a:rPr lang="ru-RU" sz="1050" b="1" spc="-1" dirty="0" smtClean="0"/>
                <a:t>Медицинская сестра</a:t>
              </a:r>
            </a:p>
            <a:p>
              <a:pPr algn="ctr"/>
              <a:r>
                <a:rPr lang="ru-RU" sz="1050" b="1" spc="-1" dirty="0" smtClean="0"/>
                <a:t>Выписка ЛС</a:t>
              </a:r>
              <a:endParaRPr lang="ru-RU" sz="1050" b="1" spc="-1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8090182" y="3410724"/>
            <a:ext cx="1587442" cy="914208"/>
            <a:chOff x="6785034" y="3363099"/>
            <a:chExt cx="1387417" cy="91420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785035" y="3363099"/>
              <a:ext cx="1387416" cy="91420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6785034" y="3567745"/>
              <a:ext cx="138741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b="1" spc="-1" dirty="0" smtClean="0"/>
                <a:t>Кабинет выписки</a:t>
              </a:r>
            </a:p>
            <a:p>
              <a:pPr algn="ctr"/>
              <a:r>
                <a:rPr lang="ru-RU" sz="1100" b="1" spc="-1" dirty="0" smtClean="0"/>
                <a:t>Врач подписывает рецепт</a:t>
              </a:r>
              <a:endParaRPr lang="ru-RU" sz="1100" b="1" spc="-1" dirty="0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10081227" y="3410727"/>
            <a:ext cx="1111878" cy="914208"/>
            <a:chOff x="-1125297" y="3007589"/>
            <a:chExt cx="1485392" cy="1221318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8" name="Группа 37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40" name="Равнобедренный треугольник 39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Равнобедренный треугольник 40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Равнобедренный треугольник 41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9" name="Прямоугольник 38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" name="Прямоугольник 36"/>
            <p:cNvSpPr/>
            <p:nvPr/>
          </p:nvSpPr>
          <p:spPr>
            <a:xfrm>
              <a:off x="-1125297" y="3530208"/>
              <a:ext cx="1485392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Выход из поликлиники</a:t>
              </a:r>
              <a:endParaRPr lang="ru-RU" sz="1050" b="1" spc="-1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1811118" y="2631912"/>
            <a:ext cx="1876957" cy="914208"/>
            <a:chOff x="-1047179" y="3007588"/>
            <a:chExt cx="2082538" cy="1221319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-1047178" y="3007588"/>
              <a:ext cx="2082537" cy="12213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-1047179" y="3188469"/>
              <a:ext cx="2082538" cy="986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Окно 1</a:t>
              </a:r>
            </a:p>
            <a:p>
              <a:pPr algn="ctr"/>
              <a:r>
                <a:rPr lang="ru-RU" sz="105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50" b="1" spc="-1" dirty="0" smtClean="0"/>
                <a:t>Подбирает мед. карту</a:t>
              </a:r>
              <a:endParaRPr lang="ru-RU" sz="1050" b="1" spc="-1" dirty="0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1818359" y="4035030"/>
            <a:ext cx="1876957" cy="914208"/>
            <a:chOff x="-1047179" y="3007588"/>
            <a:chExt cx="2082538" cy="1221319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-1047178" y="3007588"/>
              <a:ext cx="2082537" cy="12213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-1047179" y="3188469"/>
              <a:ext cx="2082538" cy="986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Окно 2</a:t>
              </a:r>
            </a:p>
            <a:p>
              <a:pPr algn="ctr"/>
              <a:r>
                <a:rPr lang="ru-RU" sz="105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50" b="1" spc="-1" dirty="0" smtClean="0"/>
                <a:t>Подбирает мед. карту</a:t>
              </a:r>
              <a:endParaRPr lang="ru-RU" sz="1050" b="1" spc="-1" dirty="0"/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1818359" y="1578326"/>
            <a:ext cx="4571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" dirty="0" smtClean="0"/>
              <a:t>Карта процесса «Выписка льготного рецепта» (текущее состояние)</a:t>
            </a:r>
            <a:endParaRPr lang="ru-RU" b="1" spc="-1" dirty="0"/>
          </a:p>
        </p:txBody>
      </p:sp>
    </p:spTree>
    <p:extLst>
      <p:ext uri="{BB962C8B-B14F-4D97-AF65-F5344CB8AC3E}">
        <p14:creationId xmlns:p14="http://schemas.microsoft.com/office/powerpoint/2010/main" val="34099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4212397" y="3398429"/>
            <a:ext cx="1264181" cy="1015663"/>
            <a:chOff x="-1047178" y="2991163"/>
            <a:chExt cx="2082537" cy="1356856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-1047178" y="3007588"/>
              <a:ext cx="2082537" cy="12213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-974085" y="2991163"/>
              <a:ext cx="1993465" cy="1356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spc="-1" dirty="0" smtClean="0"/>
                <a:t>Кабинеты ВОП </a:t>
              </a:r>
            </a:p>
            <a:p>
              <a:pPr algn="ctr"/>
              <a:r>
                <a:rPr lang="ru-RU" sz="1000" b="1" spc="-1" dirty="0" smtClean="0"/>
                <a:t>Врач </a:t>
              </a:r>
            </a:p>
            <a:p>
              <a:pPr algn="ctr"/>
              <a:r>
                <a:rPr lang="ru-RU" sz="1000" b="1" spc="-1" dirty="0" smtClean="0"/>
                <a:t>Осмотр пациента </a:t>
              </a:r>
            </a:p>
            <a:p>
              <a:pPr algn="ctr"/>
              <a:r>
                <a:rPr lang="ru-RU" sz="1000" b="1" spc="-1" dirty="0" smtClean="0"/>
                <a:t>Выдача назначений</a:t>
              </a:r>
              <a:endParaRPr lang="ru-RU" sz="1000" b="1" spc="-1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411165" y="3410724"/>
            <a:ext cx="1295847" cy="932144"/>
            <a:chOff x="6785034" y="3363099"/>
            <a:chExt cx="1399088" cy="932144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785034" y="3363099"/>
              <a:ext cx="1387416" cy="91420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6796706" y="3433469"/>
              <a:ext cx="1387416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spc="-1" dirty="0" smtClean="0"/>
                <a:t>Кабинет выписки</a:t>
              </a:r>
            </a:p>
            <a:p>
              <a:pPr algn="ctr"/>
              <a:r>
                <a:rPr lang="ru-RU" sz="1000" b="1" spc="-1" dirty="0" smtClean="0"/>
                <a:t>ЛС</a:t>
              </a:r>
            </a:p>
            <a:p>
              <a:pPr algn="ctr"/>
              <a:r>
                <a:rPr lang="ru-RU" sz="1000" b="1" spc="-1" dirty="0" smtClean="0"/>
                <a:t>Медицинская сестра</a:t>
              </a:r>
            </a:p>
            <a:p>
              <a:pPr algn="ctr"/>
              <a:r>
                <a:rPr lang="ru-RU" sz="1000" b="1" spc="-1" dirty="0" smtClean="0"/>
                <a:t>Выписка ЛС</a:t>
              </a:r>
              <a:endParaRPr lang="ru-RU" sz="1000" b="1" spc="-1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8674145" y="3410724"/>
            <a:ext cx="1269944" cy="914208"/>
            <a:chOff x="6771083" y="3363099"/>
            <a:chExt cx="1401368" cy="914208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785035" y="3363099"/>
              <a:ext cx="1387416" cy="91420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6771083" y="3485152"/>
              <a:ext cx="138741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 ВОП</a:t>
              </a:r>
            </a:p>
            <a:p>
              <a:pPr algn="ctr"/>
              <a:r>
                <a:rPr lang="ru-RU" sz="1050" b="1" spc="-1" dirty="0" smtClean="0"/>
                <a:t>Врач подписывает рецепт</a:t>
              </a:r>
              <a:endParaRPr lang="ru-RU" sz="1050" b="1" spc="-1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2470049" y="2760521"/>
            <a:ext cx="1280074" cy="1169551"/>
            <a:chOff x="-1047177" y="2962033"/>
            <a:chExt cx="2098855" cy="1562440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-1047177" y="3007588"/>
              <a:ext cx="2082536" cy="14308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-1030860" y="2962033"/>
              <a:ext cx="2082538" cy="1562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spc="-1" dirty="0" smtClean="0"/>
                <a:t>Окно 1</a:t>
              </a:r>
            </a:p>
            <a:p>
              <a:pPr algn="ctr"/>
              <a:r>
                <a:rPr lang="ru-RU" sz="100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00" b="1" spc="-1" dirty="0" smtClean="0"/>
                <a:t>Подбирает мед. карту</a:t>
              </a:r>
              <a:endParaRPr lang="ru-RU" sz="1000" b="1" spc="-1" dirty="0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2469816" y="4351242"/>
            <a:ext cx="1281212" cy="1169551"/>
            <a:chOff x="-1047559" y="2991023"/>
            <a:chExt cx="2100721" cy="1562440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-1029374" y="3036214"/>
              <a:ext cx="2082536" cy="14308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-1047559" y="2991023"/>
              <a:ext cx="2082538" cy="1562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spc="-1" dirty="0" smtClean="0"/>
                <a:t>Окно 2</a:t>
              </a:r>
            </a:p>
            <a:p>
              <a:pPr algn="ctr"/>
              <a:r>
                <a:rPr lang="ru-RU" sz="100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00" b="1" spc="-1" dirty="0" smtClean="0"/>
                <a:t>Подбирает мед. карту</a:t>
              </a:r>
              <a:endParaRPr lang="ru-RU" sz="1000" b="1" spc="-1" dirty="0"/>
            </a:p>
          </p:txBody>
        </p:sp>
      </p:grpSp>
      <p:sp>
        <p:nvSpPr>
          <p:cNvPr id="7" name="Равнобедренный треугольник 6"/>
          <p:cNvSpPr/>
          <p:nvPr/>
        </p:nvSpPr>
        <p:spPr>
          <a:xfrm>
            <a:off x="2345202" y="3532112"/>
            <a:ext cx="317500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/>
          <p:cNvSpPr/>
          <p:nvPr/>
        </p:nvSpPr>
        <p:spPr>
          <a:xfrm>
            <a:off x="2345202" y="5153648"/>
            <a:ext cx="317500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Равнобедренный треугольник 56"/>
          <p:cNvSpPr/>
          <p:nvPr/>
        </p:nvSpPr>
        <p:spPr>
          <a:xfrm>
            <a:off x="4053647" y="4040608"/>
            <a:ext cx="317500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/>
          <p:cNvSpPr/>
          <p:nvPr/>
        </p:nvSpPr>
        <p:spPr>
          <a:xfrm>
            <a:off x="6278436" y="4040608"/>
            <a:ext cx="317500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Равнобедренный треугольник 58"/>
          <p:cNvSpPr/>
          <p:nvPr/>
        </p:nvSpPr>
        <p:spPr>
          <a:xfrm>
            <a:off x="8573757" y="4040608"/>
            <a:ext cx="317500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1083760" y="3257057"/>
            <a:ext cx="1069107" cy="914208"/>
            <a:chOff x="-1098853" y="3007589"/>
            <a:chExt cx="1428254" cy="1221318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25" name="Равнобедренный треугольник 24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Равнобедренный треугольник 25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7" name="Равнобедренный треугольник 26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4" name="Прямоугольник 23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2" name="Прямоугольник 21"/>
            <p:cNvSpPr/>
            <p:nvPr/>
          </p:nvSpPr>
          <p:spPr>
            <a:xfrm>
              <a:off x="-1098853" y="3532858"/>
              <a:ext cx="1428254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Вход в поликлинику</a:t>
              </a:r>
              <a:endParaRPr lang="ru-RU" sz="1050" b="1" spc="-1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0446685" y="3410727"/>
            <a:ext cx="1098698" cy="914208"/>
            <a:chOff x="-1116493" y="3007589"/>
            <a:chExt cx="1467785" cy="1221318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40" name="Группа 39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42" name="Равнобедренный треугольник 41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Равнобедренный треугольник 42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Равнобедренный треугольник 43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1" name="Прямоугольник 40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Прямоугольник 38"/>
            <p:cNvSpPr/>
            <p:nvPr/>
          </p:nvSpPr>
          <p:spPr>
            <a:xfrm>
              <a:off x="-1116493" y="3532858"/>
              <a:ext cx="1467785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Выход из поликлиники</a:t>
              </a:r>
              <a:endParaRPr lang="ru-RU" sz="1050" b="1" spc="-1" dirty="0"/>
            </a:p>
          </p:txBody>
        </p:sp>
      </p:grpSp>
      <p:sp>
        <p:nvSpPr>
          <p:cNvPr id="232" name="TextShape 1"/>
          <p:cNvSpPr txBox="1"/>
          <p:nvPr/>
        </p:nvSpPr>
        <p:spPr>
          <a:xfrm>
            <a:off x="951480" y="366860"/>
            <a:ext cx="81036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1535" y="964452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ПЕРВЫЙ ЭТАП. ШАГИ ПОСТРОЕНИЯ КАРТЫ ТЕКУЩЕГО СОСТОЯНИЯ ПСЦ </a:t>
            </a:r>
            <a:endParaRPr lang="ru-RU" sz="1600" spc="-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7400" y="6266688"/>
            <a:ext cx="10516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При скоплении  пациентов между </a:t>
            </a:r>
            <a:r>
              <a:rPr lang="ru-RU" sz="1600" b="1" dirty="0"/>
              <a:t>отдельными </a:t>
            </a:r>
            <a:r>
              <a:rPr lang="ru-RU" sz="1600" b="1" dirty="0" smtClean="0"/>
              <a:t>процессами – нанести знаки</a:t>
            </a:r>
            <a:r>
              <a:rPr lang="ru-RU" sz="1600" b="1" dirty="0"/>
              <a:t>, обозначающие </a:t>
            </a:r>
            <a:r>
              <a:rPr lang="ru-RU" sz="1600" b="1" dirty="0" smtClean="0"/>
              <a:t>очередь</a:t>
            </a:r>
            <a:endParaRPr lang="ru-RU" sz="16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2267712" y="5401056"/>
            <a:ext cx="243840" cy="8656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2267712" y="3730752"/>
            <a:ext cx="243840" cy="25359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2267712" y="4363642"/>
            <a:ext cx="2056638" cy="19030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267712" y="4405313"/>
            <a:ext cx="4247388" cy="18613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59" idx="5"/>
          </p:cNvCxnSpPr>
          <p:nvPr/>
        </p:nvCxnSpPr>
        <p:spPr>
          <a:xfrm flipV="1">
            <a:off x="2267712" y="4239248"/>
            <a:ext cx="6544170" cy="20274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ustomShape 4"/>
          <p:cNvSpPr/>
          <p:nvPr/>
        </p:nvSpPr>
        <p:spPr>
          <a:xfrm>
            <a:off x="6837674" y="1436371"/>
            <a:ext cx="4655826" cy="1009206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3. </a:t>
            </a:r>
            <a:r>
              <a:rPr lang="ru-RU" sz="1600" dirty="0"/>
              <a:t>Нанести линии движения пациента от одного процесса к другому. Если маршрутов движения возможно несколько, необходимо нанести их </a:t>
            </a:r>
            <a:r>
              <a:rPr lang="ru-RU" sz="1600" dirty="0" smtClean="0"/>
              <a:t>все 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559432" y="1342816"/>
            <a:ext cx="403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/>
              <a:t>Карта процесса «Выписка льготного рецепта» (текущее состояние)</a:t>
            </a:r>
            <a:endParaRPr lang="ru-RU" sz="1600" b="1" spc="-1" dirty="0"/>
          </a:p>
        </p:txBody>
      </p:sp>
      <p:cxnSp>
        <p:nvCxnSpPr>
          <p:cNvPr id="65" name="Прямая со стрелкой 64"/>
          <p:cNvCxnSpPr/>
          <p:nvPr/>
        </p:nvCxnSpPr>
        <p:spPr>
          <a:xfrm flipV="1">
            <a:off x="2117370" y="3257054"/>
            <a:ext cx="352678" cy="47369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2117370" y="3730753"/>
            <a:ext cx="272262" cy="1565147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46" idx="3"/>
          </p:cNvCxnSpPr>
          <p:nvPr/>
        </p:nvCxnSpPr>
        <p:spPr>
          <a:xfrm>
            <a:off x="3740170" y="3330131"/>
            <a:ext cx="412730" cy="50279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flipV="1">
            <a:off x="3740170" y="3867828"/>
            <a:ext cx="412730" cy="71687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5476578" y="3924370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>
            <a:off x="7740501" y="3924370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>
            <a:off x="9944086" y="3924370"/>
            <a:ext cx="44464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7" name="Прямоугольник 246"/>
          <p:cNvSpPr/>
          <p:nvPr/>
        </p:nvSpPr>
        <p:spPr>
          <a:xfrm>
            <a:off x="2253501" y="2525486"/>
            <a:ext cx="1693034" cy="3512457"/>
          </a:xfrm>
          <a:prstGeom prst="rect">
            <a:avLst/>
          </a:prstGeom>
          <a:noFill/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4044970" y="2904617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6280868" y="2904617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8542622" y="2904617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8" name="Прямоугольник 247"/>
          <p:cNvSpPr/>
          <p:nvPr/>
        </p:nvSpPr>
        <p:spPr>
          <a:xfrm>
            <a:off x="2479106" y="2094599"/>
            <a:ext cx="10695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spc="-1" dirty="0" smtClean="0"/>
              <a:t>Регистратура</a:t>
            </a:r>
          </a:p>
          <a:p>
            <a:pPr algn="ctr"/>
            <a:r>
              <a:rPr lang="ru-RU" sz="1050" spc="-1" dirty="0" smtClean="0"/>
              <a:t>1 этаж</a:t>
            </a:r>
            <a:endParaRPr lang="ru-RU" sz="1050" spc="-1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3975563" y="2489119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97" name="Прямоугольник 96"/>
          <p:cNvSpPr/>
          <p:nvPr/>
        </p:nvSpPr>
        <p:spPr>
          <a:xfrm>
            <a:off x="6199105" y="2653490"/>
            <a:ext cx="170915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2 этаж</a:t>
            </a:r>
            <a:endParaRPr lang="ru-RU" sz="1050" spc="-1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8460859" y="2489119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</p:spTree>
    <p:extLst>
      <p:ext uri="{BB962C8B-B14F-4D97-AF65-F5344CB8AC3E}">
        <p14:creationId xmlns:p14="http://schemas.microsoft.com/office/powerpoint/2010/main" val="32709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36966" y="372300"/>
            <a:ext cx="7510349" cy="502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48372" y="1019270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ПЕРВЫЙ ЭТАП. ШАГИ ПОСТРОЕНИЯ КАРТЫ ТЕКУЩЕГО СОСТОЯНИЯ ПСЦ </a:t>
            </a:r>
            <a:endParaRPr lang="ru-RU" sz="1600" spc="-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4320762" y="3404968"/>
            <a:ext cx="1393770" cy="1208023"/>
            <a:chOff x="-1130178" y="2731473"/>
            <a:chExt cx="2296013" cy="161383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-1047177" y="2802295"/>
              <a:ext cx="2082536" cy="14266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130178" y="2731473"/>
              <a:ext cx="2296013" cy="1613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Кабинеты ВОП </a:t>
              </a:r>
            </a:p>
            <a:p>
              <a:pPr algn="ctr"/>
              <a:r>
                <a:rPr lang="ru-RU" sz="1050" b="1" spc="-1" dirty="0" smtClean="0"/>
                <a:t>Врач </a:t>
              </a:r>
            </a:p>
            <a:p>
              <a:pPr algn="ctr"/>
              <a:r>
                <a:rPr lang="ru-RU" sz="1050" b="1" spc="-1" dirty="0" smtClean="0"/>
                <a:t>Осмотр пациента </a:t>
              </a:r>
            </a:p>
            <a:p>
              <a:pPr algn="ctr"/>
              <a:r>
                <a:rPr lang="ru-RU" sz="1050" b="1" spc="-1" dirty="0" smtClean="0"/>
                <a:t>Выдача назначений</a:t>
              </a:r>
              <a:endParaRPr lang="en-US" sz="1050" b="1" spc="-1" dirty="0" smtClean="0"/>
            </a:p>
            <a:p>
              <a:pPr algn="ctr"/>
              <a:endParaRPr lang="en-US" sz="1000" b="1" spc="-1" dirty="0" smtClean="0"/>
            </a:p>
            <a:p>
              <a:pPr algn="ctr"/>
              <a:r>
                <a:rPr lang="en-US" sz="1000" b="1" spc="-1" dirty="0" smtClean="0"/>
                <a:t>420-600’’</a:t>
              </a:r>
              <a:endParaRPr lang="ru-RU" sz="1000" b="1" spc="-1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357378" y="3412100"/>
            <a:ext cx="1437105" cy="1369606"/>
            <a:chOff x="6726965" y="3163546"/>
            <a:chExt cx="1551601" cy="136960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6785034" y="3209429"/>
              <a:ext cx="1387416" cy="1067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726965" y="3163546"/>
              <a:ext cx="1551601" cy="1369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 выписки</a:t>
              </a:r>
            </a:p>
            <a:p>
              <a:pPr algn="ctr"/>
              <a:r>
                <a:rPr lang="ru-RU" sz="1050" b="1" spc="-1" dirty="0" smtClean="0"/>
                <a:t>ЛС</a:t>
              </a:r>
            </a:p>
            <a:p>
              <a:pPr algn="ctr"/>
              <a:r>
                <a:rPr lang="ru-RU" sz="1050" b="1" spc="-1" dirty="0" smtClean="0"/>
                <a:t>Медицинская сестра</a:t>
              </a:r>
            </a:p>
            <a:p>
              <a:pPr algn="ctr"/>
              <a:r>
                <a:rPr lang="ru-RU" sz="1050" b="1" spc="-1" dirty="0" smtClean="0"/>
                <a:t>Выписка ЛС</a:t>
              </a:r>
              <a:endParaRPr lang="en-US" sz="1050" b="1" spc="-1" dirty="0" smtClean="0"/>
            </a:p>
            <a:p>
              <a:pPr algn="ctr"/>
              <a:endParaRPr lang="en-US" sz="1000" b="1" dirty="0"/>
            </a:p>
            <a:p>
              <a:pPr algn="ctr"/>
              <a:r>
                <a:rPr lang="en-US" sz="1000" b="1" dirty="0" smtClean="0"/>
                <a:t>300-360</a:t>
              </a:r>
              <a:r>
                <a:rPr lang="en-US" sz="1000" b="1" dirty="0"/>
                <a:t>’’</a:t>
              </a:r>
              <a:endParaRPr lang="ru-RU" sz="1000" b="1" dirty="0"/>
            </a:p>
            <a:p>
              <a:pPr algn="ctr"/>
              <a:endParaRPr lang="ru-RU" sz="1050" b="1" spc="-1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686785" y="3389432"/>
            <a:ext cx="1271085" cy="1369606"/>
            <a:chOff x="6785035" y="3140878"/>
            <a:chExt cx="1402628" cy="136960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6785035" y="3209429"/>
              <a:ext cx="1387416" cy="1067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800247" y="3140878"/>
              <a:ext cx="1387416" cy="1369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 ВОП</a:t>
              </a:r>
            </a:p>
            <a:p>
              <a:pPr algn="ctr"/>
              <a:r>
                <a:rPr lang="ru-RU" sz="1050" b="1" spc="-1" dirty="0" smtClean="0"/>
                <a:t>Врач подписывает рецепт</a:t>
              </a:r>
              <a:endParaRPr lang="en-US" sz="1050" b="1" spc="-1" dirty="0" smtClean="0"/>
            </a:p>
            <a:p>
              <a:pPr algn="ctr"/>
              <a:endParaRPr lang="en-US" sz="1050" b="1" spc="-1" dirty="0"/>
            </a:p>
            <a:p>
              <a:pPr algn="ctr"/>
              <a:endParaRPr lang="en-US" sz="1000" b="1" spc="-1" dirty="0" smtClean="0"/>
            </a:p>
            <a:p>
              <a:pPr algn="ctr"/>
              <a:r>
                <a:rPr lang="en-US" sz="1000" b="1" spc="-1" dirty="0" smtClean="0"/>
                <a:t>20-70’’</a:t>
              </a:r>
              <a:endParaRPr lang="ru-RU" sz="1000" b="1" spc="-1" dirty="0"/>
            </a:p>
            <a:p>
              <a:pPr algn="ctr"/>
              <a:endParaRPr lang="ru-RU" sz="1050" b="1" spc="-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425874" y="2758109"/>
            <a:ext cx="1425286" cy="1377300"/>
            <a:chOff x="-1119608" y="2690383"/>
            <a:chExt cx="2336950" cy="1839979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-1047177" y="2763171"/>
              <a:ext cx="2082536" cy="167522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-1119608" y="2690383"/>
              <a:ext cx="2336950" cy="1839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Окно 1</a:t>
              </a:r>
            </a:p>
            <a:p>
              <a:pPr algn="ctr"/>
              <a:r>
                <a:rPr lang="ru-RU" sz="105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50" b="1" spc="-1" dirty="0" smtClean="0"/>
                <a:t>Подбирает мед. Карту</a:t>
              </a:r>
              <a:endParaRPr lang="en-US" sz="1050" b="1" spc="-1" dirty="0" smtClean="0"/>
            </a:p>
            <a:p>
              <a:pPr algn="ctr"/>
              <a:endParaRPr lang="en-US" sz="1050" b="1" spc="-1" dirty="0"/>
            </a:p>
            <a:p>
              <a:pPr algn="ctr"/>
              <a:r>
                <a:rPr lang="en-US" sz="1000" b="1" spc="-1" dirty="0" smtClean="0"/>
                <a:t>300-500’’</a:t>
              </a:r>
              <a:endParaRPr lang="en-US" sz="1000" b="1" spc="-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348328" y="4366238"/>
            <a:ext cx="1510260" cy="1531188"/>
            <a:chOff x="-1244082" y="2715626"/>
            <a:chExt cx="2476277" cy="2045556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-1047177" y="2824060"/>
              <a:ext cx="2082536" cy="16143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-1244082" y="2715626"/>
              <a:ext cx="2476277" cy="20455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Окно 2</a:t>
              </a:r>
            </a:p>
            <a:p>
              <a:pPr algn="ctr"/>
              <a:r>
                <a:rPr lang="ru-RU" sz="105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50" b="1" spc="-1" dirty="0" smtClean="0"/>
                <a:t>Подбирает мед. Карту</a:t>
              </a:r>
              <a:endParaRPr lang="en-US" sz="1100" b="1" spc="-1" dirty="0"/>
            </a:p>
            <a:p>
              <a:pPr algn="ctr"/>
              <a:endParaRPr lang="en-US" sz="1000" b="1" spc="-1" dirty="0" smtClean="0"/>
            </a:p>
            <a:p>
              <a:pPr algn="ctr"/>
              <a:r>
                <a:rPr lang="en-US" sz="1000" b="1" spc="-1" dirty="0" smtClean="0"/>
                <a:t>320-510</a:t>
              </a:r>
              <a:r>
                <a:rPr lang="en-US" sz="1000" b="1" spc="-1" dirty="0"/>
                <a:t>’’</a:t>
              </a:r>
              <a:endParaRPr lang="ru-RU" sz="1000" b="1" spc="-1" dirty="0"/>
            </a:p>
            <a:p>
              <a:pPr algn="ctr"/>
              <a:endParaRPr lang="en-US" sz="1050" b="1" spc="-1" dirty="0" smtClean="0"/>
            </a:p>
          </p:txBody>
        </p:sp>
      </p:grpSp>
      <p:sp>
        <p:nvSpPr>
          <p:cNvPr id="23" name="Равнобедренный треугольник 22"/>
          <p:cNvSpPr/>
          <p:nvPr/>
        </p:nvSpPr>
        <p:spPr>
          <a:xfrm>
            <a:off x="2366838" y="3733041"/>
            <a:ext cx="422441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2366838" y="5354577"/>
            <a:ext cx="402089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267663" y="4241537"/>
            <a:ext cx="395584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6199105" y="4241537"/>
            <a:ext cx="396831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8460859" y="4241537"/>
            <a:ext cx="430398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772995" y="3457986"/>
            <a:ext cx="1078880" cy="914208"/>
            <a:chOff x="-1070960" y="3007589"/>
            <a:chExt cx="1441309" cy="1221318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1" name="Группа 30"/>
              <p:cNvGrpSpPr/>
              <p:nvPr/>
            </p:nvGrpSpPr>
            <p:grpSpPr>
              <a:xfrm>
                <a:off x="444500" y="1939831"/>
                <a:ext cx="1485898" cy="429621"/>
                <a:chOff x="444500" y="1939831"/>
                <a:chExt cx="1485898" cy="429621"/>
              </a:xfrm>
              <a:grpFill/>
            </p:grpSpPr>
            <p:sp>
              <p:nvSpPr>
                <p:cNvPr id="33" name="Равнобедренный треугольник 32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" name="Равнобедренный треугольник 33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Равнобедренный треугольник 34"/>
                <p:cNvSpPr/>
                <p:nvPr/>
              </p:nvSpPr>
              <p:spPr>
                <a:xfrm>
                  <a:off x="1435100" y="1939831"/>
                  <a:ext cx="495298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2" name="Прямоугольник 31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-1070960" y="3529995"/>
              <a:ext cx="1441309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Вход в поликлинику</a:t>
              </a:r>
              <a:endParaRPr lang="ru-RU" sz="1050" b="1" spc="-1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0418807" y="3611656"/>
            <a:ext cx="1154454" cy="914208"/>
            <a:chOff x="-1153736" y="3007589"/>
            <a:chExt cx="1542271" cy="1221318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9" name="Группа 38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41" name="Равнобедренный треугольник 40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Равнобедренный треугольник 41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Равнобедренный треугольник 42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0" name="Прямоугольник 39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8" name="Прямоугольник 37"/>
            <p:cNvSpPr/>
            <p:nvPr/>
          </p:nvSpPr>
          <p:spPr>
            <a:xfrm>
              <a:off x="-1153736" y="3530208"/>
              <a:ext cx="1542271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Выход из поликлиники</a:t>
              </a:r>
              <a:endParaRPr lang="ru-RU" sz="1050" b="1" spc="-1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1454083" y="6179604"/>
            <a:ext cx="10039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На карту наносятся минимальная и максимальная продолжительность каждой операции, время ожидания и выявленные избыточные запасы (например, очередь).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264815" y="1494212"/>
            <a:ext cx="403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/>
              <a:t>Карта процесса «Выписка льготного рецепта» (текущее состояние)</a:t>
            </a:r>
            <a:endParaRPr lang="ru-RU" sz="1600" b="1" spc="-1" dirty="0"/>
          </a:p>
        </p:txBody>
      </p:sp>
      <p:cxnSp>
        <p:nvCxnSpPr>
          <p:cNvPr id="52" name="Прямая со стрелкой 51"/>
          <p:cNvCxnSpPr>
            <a:stCxn id="32" idx="3"/>
          </p:cNvCxnSpPr>
          <p:nvPr/>
        </p:nvCxnSpPr>
        <p:spPr>
          <a:xfrm flipV="1">
            <a:off x="1785727" y="3457983"/>
            <a:ext cx="684321" cy="60093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32" idx="3"/>
          </p:cNvCxnSpPr>
          <p:nvPr/>
        </p:nvCxnSpPr>
        <p:spPr>
          <a:xfrm>
            <a:off x="1785727" y="4058919"/>
            <a:ext cx="603905" cy="143791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18" idx="3"/>
            <a:endCxn id="9" idx="1"/>
          </p:cNvCxnSpPr>
          <p:nvPr/>
        </p:nvCxnSpPr>
        <p:spPr>
          <a:xfrm>
            <a:off x="3740170" y="3439582"/>
            <a:ext cx="630977" cy="55233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endCxn id="9" idx="1"/>
          </p:cNvCxnSpPr>
          <p:nvPr/>
        </p:nvCxnSpPr>
        <p:spPr>
          <a:xfrm flipV="1">
            <a:off x="3740170" y="3991920"/>
            <a:ext cx="630977" cy="79370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5476578" y="4125299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7740501" y="4125299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9944086" y="4125299"/>
            <a:ext cx="44464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2253501" y="2726415"/>
            <a:ext cx="1693034" cy="3338285"/>
          </a:xfrm>
          <a:prstGeom prst="rect">
            <a:avLst/>
          </a:prstGeom>
          <a:noFill/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4203720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6280868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8542622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2479106" y="2295528"/>
            <a:ext cx="10695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spc="-1" dirty="0" smtClean="0"/>
              <a:t>Регистратура</a:t>
            </a:r>
          </a:p>
          <a:p>
            <a:pPr algn="ctr"/>
            <a:r>
              <a:rPr lang="ru-RU" sz="1050" spc="-1" dirty="0" smtClean="0"/>
              <a:t>1 этаж</a:t>
            </a:r>
            <a:endParaRPr lang="ru-RU" sz="1050" spc="-1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4134313" y="2690048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6199105" y="2854419"/>
            <a:ext cx="170915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2 этаж</a:t>
            </a:r>
            <a:endParaRPr lang="ru-RU" sz="1050" spc="-1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8460859" y="2690048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50" name="CustomShape 4"/>
          <p:cNvSpPr/>
          <p:nvPr/>
        </p:nvSpPr>
        <p:spPr>
          <a:xfrm>
            <a:off x="6775561" y="1516280"/>
            <a:ext cx="5054489" cy="1009206"/>
          </a:xfrm>
          <a:prstGeom prst="bracketPair">
            <a:avLst>
              <a:gd name="adj" fmla="val 11623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4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. </a:t>
            </a:r>
            <a:r>
              <a:rPr lang="ru-RU" sz="1600" dirty="0"/>
              <a:t>Отобразить на карте ПСЦ продолжительность каждого элемента, операции, манипуляции, длительность и дальность </a:t>
            </a:r>
            <a:r>
              <a:rPr lang="ru-RU" sz="1600" dirty="0" smtClean="0"/>
              <a:t>перемещений</a:t>
            </a:r>
            <a:endParaRPr lang="ru-RU" sz="16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2368140" y="5550325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7-10</a:t>
            </a:r>
            <a:endParaRPr lang="ru-RU" sz="800" b="1" spc="-1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2368140" y="3937093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7-10</a:t>
            </a:r>
            <a:endParaRPr lang="ru-RU" sz="800" b="1" spc="-1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4238819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5-6</a:t>
            </a:r>
            <a:endParaRPr lang="ru-RU" sz="800" b="1" spc="-1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6179027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3-5</a:t>
            </a:r>
            <a:endParaRPr lang="ru-RU" sz="800" b="1" spc="-1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8458768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1-2</a:t>
            </a:r>
            <a:endParaRPr lang="ru-RU" sz="800" b="1" spc="-1" dirty="0"/>
          </a:p>
        </p:txBody>
      </p:sp>
      <p:sp>
        <p:nvSpPr>
          <p:cNvPr id="72" name="Прямоугольник 71"/>
          <p:cNvSpPr/>
          <p:nvPr/>
        </p:nvSpPr>
        <p:spPr>
          <a:xfrm>
            <a:off x="2191889" y="4187524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2500-3500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2191889" y="5796006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2500-3500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4" name="Прямоугольник 73"/>
          <p:cNvSpPr/>
          <p:nvPr/>
        </p:nvSpPr>
        <p:spPr>
          <a:xfrm>
            <a:off x="4108533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</a:t>
            </a:r>
            <a:r>
              <a:rPr lang="en-US" sz="800" b="1" spc="-1" dirty="0" smtClean="0"/>
              <a:t>8</a:t>
            </a:r>
            <a:r>
              <a:rPr lang="ru-RU" sz="800" b="1" spc="-1" dirty="0" smtClean="0"/>
              <a:t>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6003224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spc="-1" dirty="0" smtClean="0"/>
              <a:t>1000</a:t>
            </a:r>
            <a:r>
              <a:rPr lang="ru-RU" sz="800" b="1" spc="-1" dirty="0" smtClean="0"/>
              <a:t>-</a:t>
            </a:r>
            <a:r>
              <a:rPr lang="en-US" sz="800" b="1" spc="-1" dirty="0" smtClean="0"/>
              <a:t>12</a:t>
            </a:r>
            <a:r>
              <a:rPr lang="ru-RU" sz="800" b="1" spc="-1" dirty="0" smtClean="0"/>
              <a:t>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8289889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spc="-1" dirty="0" smtClean="0"/>
              <a:t>600</a:t>
            </a:r>
            <a:r>
              <a:rPr lang="ru-RU" sz="800" b="1" spc="-1" dirty="0" smtClean="0"/>
              <a:t>-</a:t>
            </a:r>
            <a:r>
              <a:rPr lang="en-US" sz="800" b="1" spc="-1" dirty="0" smtClean="0"/>
              <a:t>12</a:t>
            </a:r>
            <a:r>
              <a:rPr lang="ru-RU" sz="800" b="1" spc="-1" dirty="0" smtClean="0"/>
              <a:t>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7" name="Прямоугольник 76"/>
          <p:cNvSpPr/>
          <p:nvPr/>
        </p:nvSpPr>
        <p:spPr>
          <a:xfrm rot="4040735">
            <a:off x="1801816" y="463273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10’’</a:t>
            </a:r>
            <a:endParaRPr lang="ru-RU" sz="900" b="1" spc="-1" dirty="0"/>
          </a:p>
        </p:txBody>
      </p:sp>
      <p:sp>
        <p:nvSpPr>
          <p:cNvPr id="78" name="Прямоугольник 77"/>
          <p:cNvSpPr/>
          <p:nvPr/>
        </p:nvSpPr>
        <p:spPr>
          <a:xfrm rot="4084409">
            <a:off x="1627377" y="4711089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8 </a:t>
            </a:r>
            <a:r>
              <a:rPr lang="ru-RU" sz="900" b="1" spc="-1" dirty="0" smtClean="0"/>
              <a:t>м</a:t>
            </a:r>
            <a:endParaRPr lang="ru-RU" sz="900" b="1" spc="-1" dirty="0"/>
          </a:p>
        </p:txBody>
      </p:sp>
      <p:sp>
        <p:nvSpPr>
          <p:cNvPr id="79" name="Прямоугольник 78"/>
          <p:cNvSpPr/>
          <p:nvPr/>
        </p:nvSpPr>
        <p:spPr>
          <a:xfrm rot="19105763">
            <a:off x="1670410" y="3561419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10’’</a:t>
            </a:r>
            <a:endParaRPr lang="ru-RU" sz="900" b="1" spc="-1" dirty="0"/>
          </a:p>
        </p:txBody>
      </p:sp>
      <p:sp>
        <p:nvSpPr>
          <p:cNvPr id="80" name="Прямоугольник 79"/>
          <p:cNvSpPr/>
          <p:nvPr/>
        </p:nvSpPr>
        <p:spPr>
          <a:xfrm rot="19073255">
            <a:off x="1788275" y="3720071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</a:t>
            </a:r>
            <a:r>
              <a:rPr lang="en-US" sz="900" b="1" spc="-1" dirty="0" smtClean="0"/>
              <a:t> </a:t>
            </a:r>
            <a:r>
              <a:rPr lang="ru-RU" sz="900" b="1" spc="-1" dirty="0" smtClean="0"/>
              <a:t>м</a:t>
            </a:r>
            <a:endParaRPr lang="ru-RU" sz="900" b="1" spc="-1" dirty="0"/>
          </a:p>
        </p:txBody>
      </p:sp>
      <p:sp>
        <p:nvSpPr>
          <p:cNvPr id="81" name="Прямоугольник 80"/>
          <p:cNvSpPr/>
          <p:nvPr/>
        </p:nvSpPr>
        <p:spPr>
          <a:xfrm rot="18521513">
            <a:off x="3614446" y="419665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91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2" name="Прямоугольник 81"/>
          <p:cNvSpPr/>
          <p:nvPr/>
        </p:nvSpPr>
        <p:spPr>
          <a:xfrm rot="2495778">
            <a:off x="3713939" y="3522631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90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3" name="Прямоугольник 82"/>
          <p:cNvSpPr/>
          <p:nvPr/>
        </p:nvSpPr>
        <p:spPr>
          <a:xfrm rot="2495778">
            <a:off x="3591429" y="3678897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29 м</a:t>
            </a:r>
            <a:endParaRPr lang="ru-RU" sz="900" b="1" spc="-1" dirty="0"/>
          </a:p>
        </p:txBody>
      </p:sp>
      <p:sp>
        <p:nvSpPr>
          <p:cNvPr id="84" name="Прямоугольник 83"/>
          <p:cNvSpPr/>
          <p:nvPr/>
        </p:nvSpPr>
        <p:spPr>
          <a:xfrm rot="18521513">
            <a:off x="3735444" y="433238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30 м</a:t>
            </a:r>
            <a:endParaRPr lang="ru-RU" sz="900" b="1" spc="-1" dirty="0"/>
          </a:p>
        </p:txBody>
      </p:sp>
      <p:sp>
        <p:nvSpPr>
          <p:cNvPr id="85" name="Прямоугольник 84"/>
          <p:cNvSpPr/>
          <p:nvPr/>
        </p:nvSpPr>
        <p:spPr>
          <a:xfrm>
            <a:off x="5609832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75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6" name="Прямоугольник 85"/>
          <p:cNvSpPr/>
          <p:nvPr/>
        </p:nvSpPr>
        <p:spPr>
          <a:xfrm>
            <a:off x="5609832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48 м</a:t>
            </a:r>
            <a:endParaRPr lang="ru-RU" sz="900" b="1" spc="-1" dirty="0"/>
          </a:p>
        </p:txBody>
      </p:sp>
      <p:sp>
        <p:nvSpPr>
          <p:cNvPr id="87" name="Прямоугольник 86"/>
          <p:cNvSpPr/>
          <p:nvPr/>
        </p:nvSpPr>
        <p:spPr>
          <a:xfrm>
            <a:off x="7798980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75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8" name="Прямоугольник 87"/>
          <p:cNvSpPr/>
          <p:nvPr/>
        </p:nvSpPr>
        <p:spPr>
          <a:xfrm>
            <a:off x="7798980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48 м</a:t>
            </a:r>
            <a:endParaRPr lang="ru-RU" sz="900" b="1" spc="-1" dirty="0"/>
          </a:p>
        </p:txBody>
      </p:sp>
      <p:sp>
        <p:nvSpPr>
          <p:cNvPr id="89" name="Прямоугольник 88"/>
          <p:cNvSpPr/>
          <p:nvPr/>
        </p:nvSpPr>
        <p:spPr>
          <a:xfrm>
            <a:off x="9831041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70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90" name="Прямоугольник 89"/>
          <p:cNvSpPr/>
          <p:nvPr/>
        </p:nvSpPr>
        <p:spPr>
          <a:xfrm>
            <a:off x="9831041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36 м</a:t>
            </a:r>
            <a:endParaRPr lang="ru-RU" sz="900" b="1" spc="-1" dirty="0"/>
          </a:p>
        </p:txBody>
      </p:sp>
    </p:spTree>
    <p:extLst>
      <p:ext uri="{BB962C8B-B14F-4D97-AF65-F5344CB8AC3E}">
        <p14:creationId xmlns:p14="http://schemas.microsoft.com/office/powerpoint/2010/main" val="146805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8372" y="1019270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ПЕРВЫЙ ЭТАП. ШАГИ ПОСТРОЕНИЯ КАРТЫ ТЕКУЩЕГО СОСТОЯНИЯ ПСЦ </a:t>
            </a:r>
            <a:endParaRPr lang="ru-RU" sz="1600" spc="-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4371147" y="3457981"/>
            <a:ext cx="1264181" cy="1108222"/>
            <a:chOff x="-1047177" y="2802295"/>
            <a:chExt cx="2082536" cy="148050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-1047177" y="2802295"/>
              <a:ext cx="2082536" cy="14266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000106" y="2864273"/>
              <a:ext cx="1993464" cy="1418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Кабинеты ВОП </a:t>
              </a:r>
            </a:p>
            <a:p>
              <a:pPr algn="ctr"/>
              <a:r>
                <a:rPr lang="ru-RU" sz="900" b="1" spc="-1" dirty="0" smtClean="0"/>
                <a:t>Врач </a:t>
              </a:r>
            </a:p>
            <a:p>
              <a:pPr algn="ctr"/>
              <a:r>
                <a:rPr lang="ru-RU" sz="900" b="1" spc="-1" dirty="0" smtClean="0"/>
                <a:t>Осмотр пациента </a:t>
              </a:r>
            </a:p>
            <a:p>
              <a:pPr algn="ctr"/>
              <a:r>
                <a:rPr lang="ru-RU" sz="900" b="1" spc="-1" dirty="0" smtClean="0"/>
                <a:t>Выдача назначений</a:t>
              </a:r>
              <a:endParaRPr lang="en-US" sz="900" b="1" spc="-1" dirty="0" smtClean="0"/>
            </a:p>
            <a:p>
              <a:pPr algn="ctr"/>
              <a:endParaRPr lang="en-US" sz="800" b="1" spc="-1" dirty="0" smtClean="0"/>
            </a:p>
            <a:p>
              <a:pPr algn="ctr"/>
              <a:r>
                <a:rPr lang="en-US" sz="800" b="1" spc="-1" dirty="0" smtClean="0"/>
                <a:t>420-</a:t>
              </a:r>
              <a:r>
                <a:rPr lang="ru-RU" sz="800" b="1" spc="-1" dirty="0"/>
                <a:t>6</a:t>
              </a:r>
              <a:r>
                <a:rPr lang="en-US" sz="800" b="1" spc="-1" dirty="0" smtClean="0"/>
                <a:t>00’’</a:t>
              </a:r>
              <a:endParaRPr lang="ru-RU" sz="800" b="1" spc="-1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411164" y="3457983"/>
            <a:ext cx="1285036" cy="1220080"/>
            <a:chOff x="6785034" y="3209429"/>
            <a:chExt cx="1387416" cy="122008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6785034" y="3209429"/>
              <a:ext cx="1387416" cy="1067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785034" y="3259958"/>
              <a:ext cx="1387416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Кабинет выписки</a:t>
              </a:r>
            </a:p>
            <a:p>
              <a:pPr algn="ctr"/>
              <a:r>
                <a:rPr lang="ru-RU" sz="900" b="1" spc="-1" dirty="0" smtClean="0"/>
                <a:t>ЛС</a:t>
              </a:r>
            </a:p>
            <a:p>
              <a:pPr algn="ctr"/>
              <a:r>
                <a:rPr lang="ru-RU" sz="900" b="1" spc="-1" dirty="0" smtClean="0"/>
                <a:t>Медицинская сестра</a:t>
              </a:r>
            </a:p>
            <a:p>
              <a:pPr algn="ctr"/>
              <a:r>
                <a:rPr lang="ru-RU" sz="900" b="1" spc="-1" dirty="0" smtClean="0"/>
                <a:t>Выписка ЛС</a:t>
              </a:r>
              <a:endParaRPr lang="en-US" sz="900" b="1" spc="-1" dirty="0" smtClean="0"/>
            </a:p>
            <a:p>
              <a:pPr algn="ctr"/>
              <a:endParaRPr lang="en-US" sz="800" b="1" dirty="0"/>
            </a:p>
            <a:p>
              <a:pPr algn="ctr"/>
              <a:r>
                <a:rPr lang="en-US" sz="800" b="1" dirty="0" smtClean="0"/>
                <a:t>300-360</a:t>
              </a:r>
              <a:r>
                <a:rPr lang="en-US" sz="800" b="1" dirty="0"/>
                <a:t>’’</a:t>
              </a:r>
              <a:endParaRPr lang="ru-RU" sz="800" b="1" dirty="0"/>
            </a:p>
            <a:p>
              <a:pPr algn="ctr"/>
              <a:endParaRPr lang="ru-RU" sz="900" b="1" spc="-1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686786" y="3457983"/>
            <a:ext cx="1257301" cy="1168318"/>
            <a:chOff x="6785034" y="3209429"/>
            <a:chExt cx="1387417" cy="116831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6785035" y="3209429"/>
              <a:ext cx="1387416" cy="1067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785034" y="3315918"/>
              <a:ext cx="1387416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Кабинет ВОП</a:t>
              </a:r>
            </a:p>
            <a:p>
              <a:pPr algn="ctr"/>
              <a:r>
                <a:rPr lang="ru-RU" sz="900" b="1" spc="-1" dirty="0" smtClean="0"/>
                <a:t>Врач подписывает рецепт</a:t>
              </a:r>
              <a:endParaRPr lang="en-US" sz="900" b="1" spc="-1" dirty="0" smtClean="0"/>
            </a:p>
            <a:p>
              <a:pPr algn="ctr"/>
              <a:endParaRPr lang="en-US" sz="900" b="1" spc="-1" dirty="0"/>
            </a:p>
            <a:p>
              <a:pPr algn="ctr"/>
              <a:r>
                <a:rPr lang="en-US" sz="800" b="1" spc="-1" dirty="0" smtClean="0"/>
                <a:t>20-70’’</a:t>
              </a:r>
              <a:endParaRPr lang="ru-RU" sz="800" b="1" spc="-1" dirty="0"/>
            </a:p>
            <a:p>
              <a:pPr algn="ctr"/>
              <a:endParaRPr lang="ru-RU" sz="900" b="1" spc="-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470048" y="2812594"/>
            <a:ext cx="1270122" cy="1262768"/>
            <a:chOff x="-1047179" y="2763171"/>
            <a:chExt cx="2082538" cy="168697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-1047177" y="2763171"/>
              <a:ext cx="2082536" cy="167522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-1047179" y="2826028"/>
              <a:ext cx="2082538" cy="1624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Окно 1</a:t>
              </a:r>
            </a:p>
            <a:p>
              <a:pPr algn="ctr"/>
              <a:r>
                <a:rPr lang="ru-RU" sz="90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900" b="1" spc="-1" dirty="0" smtClean="0"/>
                <a:t>Подбирает мед. Карту</a:t>
              </a:r>
              <a:endParaRPr lang="en-US" sz="900" b="1" spc="-1" dirty="0" smtClean="0"/>
            </a:p>
            <a:p>
              <a:pPr algn="ctr"/>
              <a:endParaRPr lang="en-US" sz="900" b="1" spc="-1" dirty="0"/>
            </a:p>
            <a:p>
              <a:pPr algn="ctr"/>
              <a:r>
                <a:rPr lang="en-US" sz="800" b="1" spc="-1" dirty="0" smtClean="0"/>
                <a:t>300-500’’</a:t>
              </a:r>
              <a:endParaRPr lang="en-US" sz="800" b="1" spc="-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470048" y="4427198"/>
            <a:ext cx="1270122" cy="1366573"/>
            <a:chOff x="-1047179" y="2824060"/>
            <a:chExt cx="2082538" cy="1825643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-1047177" y="2824060"/>
              <a:ext cx="2082536" cy="16143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-1047179" y="2861121"/>
              <a:ext cx="2082538" cy="1788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Окно 1</a:t>
              </a:r>
            </a:p>
            <a:p>
              <a:pPr algn="ctr"/>
              <a:r>
                <a:rPr lang="ru-RU" sz="90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900" b="1" spc="-1" dirty="0" smtClean="0"/>
                <a:t>Подбирает мед. Карту</a:t>
              </a:r>
              <a:endParaRPr lang="en-US" sz="1000" b="1" spc="-1" dirty="0"/>
            </a:p>
            <a:p>
              <a:pPr algn="ctr"/>
              <a:endParaRPr lang="en-US" sz="800" b="1" spc="-1" dirty="0" smtClean="0"/>
            </a:p>
            <a:p>
              <a:pPr algn="ctr"/>
              <a:r>
                <a:rPr lang="en-US" sz="800" b="1" spc="-1" dirty="0" smtClean="0"/>
                <a:t>320-5</a:t>
              </a:r>
              <a:r>
                <a:rPr lang="ru-RU" sz="800" b="1" spc="-1" dirty="0" smtClean="0"/>
                <a:t>0</a:t>
              </a:r>
              <a:r>
                <a:rPr lang="en-US" sz="800" b="1" spc="-1" dirty="0" smtClean="0"/>
                <a:t>0</a:t>
              </a:r>
              <a:r>
                <a:rPr lang="en-US" sz="800" b="1" spc="-1" dirty="0"/>
                <a:t>’’</a:t>
              </a:r>
              <a:endParaRPr lang="ru-RU" sz="800" b="1" spc="-1" dirty="0"/>
            </a:p>
            <a:p>
              <a:pPr algn="ctr"/>
              <a:endParaRPr lang="en-US" sz="900" b="1" spc="-1" dirty="0" smtClean="0"/>
            </a:p>
          </p:txBody>
        </p:sp>
      </p:grpSp>
      <p:sp>
        <p:nvSpPr>
          <p:cNvPr id="23" name="Равнобедренный треугольник 22"/>
          <p:cNvSpPr/>
          <p:nvPr/>
        </p:nvSpPr>
        <p:spPr>
          <a:xfrm>
            <a:off x="2366838" y="3733041"/>
            <a:ext cx="422441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2366838" y="5354577"/>
            <a:ext cx="402089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267663" y="4241537"/>
            <a:ext cx="395584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6199105" y="4241537"/>
            <a:ext cx="396831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8460859" y="4241537"/>
            <a:ext cx="430398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790797" y="3457983"/>
            <a:ext cx="994930" cy="914207"/>
            <a:chOff x="-1047178" y="3007589"/>
            <a:chExt cx="1329158" cy="1221318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1" name="Группа 30"/>
              <p:cNvGrpSpPr/>
              <p:nvPr/>
            </p:nvGrpSpPr>
            <p:grpSpPr>
              <a:xfrm>
                <a:off x="444500" y="1939831"/>
                <a:ext cx="1485898" cy="429621"/>
                <a:chOff x="444500" y="1939831"/>
                <a:chExt cx="1485898" cy="429621"/>
              </a:xfrm>
              <a:grpFill/>
            </p:grpSpPr>
            <p:sp>
              <p:nvSpPr>
                <p:cNvPr id="33" name="Равнобедренный треугольник 32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" name="Равнобедренный треугольник 33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Равнобедренный треугольник 34"/>
                <p:cNvSpPr/>
                <p:nvPr/>
              </p:nvSpPr>
              <p:spPr>
                <a:xfrm>
                  <a:off x="1435100" y="1939831"/>
                  <a:ext cx="495298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2" name="Прямоугольник 31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-1047178" y="3530212"/>
              <a:ext cx="1329157" cy="4934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Вход в поликлинику</a:t>
              </a:r>
              <a:endParaRPr lang="ru-RU" sz="900" b="1" spc="-1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0498570" y="3611653"/>
            <a:ext cx="994930" cy="914207"/>
            <a:chOff x="-1047178" y="3007589"/>
            <a:chExt cx="1329158" cy="1221318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9" name="Группа 38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41" name="Равнобедренный треугольник 40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Равнобедренный треугольник 41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Равнобедренный треугольник 42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0" name="Прямоугольник 39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8" name="Прямоугольник 37"/>
            <p:cNvSpPr/>
            <p:nvPr/>
          </p:nvSpPr>
          <p:spPr>
            <a:xfrm>
              <a:off x="-1047178" y="3530212"/>
              <a:ext cx="1329157" cy="4934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Выход из поликлиники</a:t>
              </a:r>
              <a:endParaRPr lang="ru-RU" sz="900" b="1" spc="-1" dirty="0"/>
            </a:p>
          </p:txBody>
        </p:sp>
      </p:grpSp>
      <p:cxnSp>
        <p:nvCxnSpPr>
          <p:cNvPr id="44" name="Прямая со стрелкой 43"/>
          <p:cNvCxnSpPr>
            <a:stCxn id="32" idx="3"/>
          </p:cNvCxnSpPr>
          <p:nvPr/>
        </p:nvCxnSpPr>
        <p:spPr>
          <a:xfrm flipV="1">
            <a:off x="1785727" y="3457983"/>
            <a:ext cx="684321" cy="60093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32" idx="3"/>
          </p:cNvCxnSpPr>
          <p:nvPr/>
        </p:nvCxnSpPr>
        <p:spPr>
          <a:xfrm>
            <a:off x="1785727" y="4058919"/>
            <a:ext cx="603905" cy="143791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18" idx="3"/>
            <a:endCxn id="9" idx="1"/>
          </p:cNvCxnSpPr>
          <p:nvPr/>
        </p:nvCxnSpPr>
        <p:spPr>
          <a:xfrm>
            <a:off x="3740170" y="3439582"/>
            <a:ext cx="630977" cy="55233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endCxn id="9" idx="1"/>
          </p:cNvCxnSpPr>
          <p:nvPr/>
        </p:nvCxnSpPr>
        <p:spPr>
          <a:xfrm flipV="1">
            <a:off x="3740170" y="3991920"/>
            <a:ext cx="630977" cy="79370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5635328" y="4125299"/>
            <a:ext cx="73054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7740501" y="4125299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9944086" y="4125299"/>
            <a:ext cx="44464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2253501" y="2726415"/>
            <a:ext cx="1693034" cy="3338285"/>
          </a:xfrm>
          <a:prstGeom prst="rect">
            <a:avLst/>
          </a:prstGeom>
          <a:noFill/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4203720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6280868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542622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2479106" y="2295528"/>
            <a:ext cx="10695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spc="-1" dirty="0" smtClean="0"/>
              <a:t>Регистратура</a:t>
            </a:r>
          </a:p>
          <a:p>
            <a:pPr algn="ctr"/>
            <a:r>
              <a:rPr lang="ru-RU" sz="1050" spc="-1" dirty="0" smtClean="0"/>
              <a:t>1 этаж</a:t>
            </a:r>
            <a:endParaRPr lang="ru-RU" sz="1050" spc="-1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4134313" y="2690048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6199105" y="2854419"/>
            <a:ext cx="170915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2 этаж</a:t>
            </a:r>
            <a:endParaRPr lang="ru-RU" sz="1050" spc="-1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8460859" y="2690048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2368140" y="5550325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7-10</a:t>
            </a:r>
            <a:endParaRPr lang="ru-RU" sz="800" b="1" spc="-1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2368140" y="3937093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7-10</a:t>
            </a:r>
            <a:endParaRPr lang="ru-RU" sz="800" b="1" spc="-1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4238819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5-6</a:t>
            </a:r>
            <a:endParaRPr lang="ru-RU" sz="800" b="1" spc="-1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6179027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3-5</a:t>
            </a:r>
            <a:endParaRPr lang="ru-RU" sz="800" b="1" spc="-1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8458768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1-2</a:t>
            </a:r>
            <a:endParaRPr lang="ru-RU" sz="800" b="1" spc="-1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2191889" y="4187524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2500-3500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2191889" y="5796006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2500-3500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4108533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</a:t>
            </a:r>
            <a:r>
              <a:rPr lang="en-US" sz="800" b="1" spc="-1" dirty="0" smtClean="0"/>
              <a:t>8</a:t>
            </a:r>
            <a:r>
              <a:rPr lang="ru-RU" sz="800" b="1" spc="-1" dirty="0" smtClean="0"/>
              <a:t>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6003224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spc="-1" dirty="0" smtClean="0"/>
              <a:t>1000</a:t>
            </a:r>
            <a:r>
              <a:rPr lang="ru-RU" sz="800" b="1" spc="-1" dirty="0" smtClean="0"/>
              <a:t>-</a:t>
            </a:r>
            <a:r>
              <a:rPr lang="en-US" sz="800" b="1" spc="-1" dirty="0" smtClean="0"/>
              <a:t>12</a:t>
            </a:r>
            <a:r>
              <a:rPr lang="ru-RU" sz="800" b="1" spc="-1" dirty="0" smtClean="0"/>
              <a:t>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8289889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spc="-1" dirty="0" smtClean="0"/>
              <a:t>600</a:t>
            </a:r>
            <a:r>
              <a:rPr lang="ru-RU" sz="800" b="1" spc="-1" dirty="0" smtClean="0"/>
              <a:t>-</a:t>
            </a:r>
            <a:r>
              <a:rPr lang="en-US" sz="800" b="1" spc="-1" dirty="0" smtClean="0"/>
              <a:t>12</a:t>
            </a:r>
            <a:r>
              <a:rPr lang="ru-RU" sz="800" b="1" spc="-1" dirty="0" smtClean="0"/>
              <a:t>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9" name="Прямоугольник 68"/>
          <p:cNvSpPr/>
          <p:nvPr/>
        </p:nvSpPr>
        <p:spPr>
          <a:xfrm rot="4040735">
            <a:off x="1801816" y="463273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10’’</a:t>
            </a:r>
            <a:endParaRPr lang="ru-RU" sz="900" b="1" spc="-1" dirty="0"/>
          </a:p>
        </p:txBody>
      </p:sp>
      <p:sp>
        <p:nvSpPr>
          <p:cNvPr id="70" name="Прямоугольник 69"/>
          <p:cNvSpPr/>
          <p:nvPr/>
        </p:nvSpPr>
        <p:spPr>
          <a:xfrm rot="4084409">
            <a:off x="1627377" y="4711089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8 </a:t>
            </a:r>
            <a:r>
              <a:rPr lang="ru-RU" sz="900" b="1" spc="-1" dirty="0" smtClean="0"/>
              <a:t>м</a:t>
            </a:r>
            <a:endParaRPr lang="ru-RU" sz="900" b="1" spc="-1" dirty="0"/>
          </a:p>
        </p:txBody>
      </p:sp>
      <p:sp>
        <p:nvSpPr>
          <p:cNvPr id="71" name="Прямоугольник 70"/>
          <p:cNvSpPr/>
          <p:nvPr/>
        </p:nvSpPr>
        <p:spPr>
          <a:xfrm rot="19105763">
            <a:off x="1670410" y="3561419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10’’</a:t>
            </a:r>
            <a:endParaRPr lang="ru-RU" sz="900" b="1" spc="-1" dirty="0"/>
          </a:p>
        </p:txBody>
      </p:sp>
      <p:sp>
        <p:nvSpPr>
          <p:cNvPr id="72" name="Прямоугольник 71"/>
          <p:cNvSpPr/>
          <p:nvPr/>
        </p:nvSpPr>
        <p:spPr>
          <a:xfrm rot="19073255">
            <a:off x="1788275" y="3720071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</a:t>
            </a:r>
            <a:r>
              <a:rPr lang="en-US" sz="900" b="1" spc="-1" dirty="0" smtClean="0"/>
              <a:t> </a:t>
            </a:r>
            <a:r>
              <a:rPr lang="ru-RU" sz="900" b="1" spc="-1" dirty="0" smtClean="0"/>
              <a:t>м</a:t>
            </a:r>
            <a:endParaRPr lang="ru-RU" sz="900" b="1" spc="-1" dirty="0"/>
          </a:p>
        </p:txBody>
      </p:sp>
      <p:sp>
        <p:nvSpPr>
          <p:cNvPr id="73" name="Прямоугольник 72"/>
          <p:cNvSpPr/>
          <p:nvPr/>
        </p:nvSpPr>
        <p:spPr>
          <a:xfrm rot="18521513">
            <a:off x="3614446" y="419665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91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74" name="Прямоугольник 73"/>
          <p:cNvSpPr/>
          <p:nvPr/>
        </p:nvSpPr>
        <p:spPr>
          <a:xfrm rot="2495778">
            <a:off x="3713939" y="3522631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90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75" name="Прямоугольник 74"/>
          <p:cNvSpPr/>
          <p:nvPr/>
        </p:nvSpPr>
        <p:spPr>
          <a:xfrm rot="2495778">
            <a:off x="3591429" y="3678897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29 м</a:t>
            </a:r>
            <a:endParaRPr lang="ru-RU" sz="900" b="1" spc="-1" dirty="0"/>
          </a:p>
        </p:txBody>
      </p:sp>
      <p:sp>
        <p:nvSpPr>
          <p:cNvPr id="76" name="Прямоугольник 75"/>
          <p:cNvSpPr/>
          <p:nvPr/>
        </p:nvSpPr>
        <p:spPr>
          <a:xfrm rot="18521513">
            <a:off x="3735444" y="433238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30 м</a:t>
            </a:r>
            <a:endParaRPr lang="ru-RU" sz="900" b="1" spc="-1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5609832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75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5609832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48 м</a:t>
            </a:r>
            <a:endParaRPr lang="ru-RU" sz="900" b="1" spc="-1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7798980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75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7798980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48 м</a:t>
            </a:r>
            <a:endParaRPr lang="ru-RU" sz="900" b="1" spc="-1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9831041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70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9831041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36 м</a:t>
            </a:r>
            <a:endParaRPr lang="ru-RU" sz="900" b="1" spc="-1" dirty="0"/>
          </a:p>
        </p:txBody>
      </p:sp>
      <p:sp>
        <p:nvSpPr>
          <p:cNvPr id="83" name="CustomShape 4"/>
          <p:cNvSpPr/>
          <p:nvPr/>
        </p:nvSpPr>
        <p:spPr>
          <a:xfrm>
            <a:off x="9275421" y="5262959"/>
            <a:ext cx="2218078" cy="891564"/>
          </a:xfrm>
          <a:prstGeom prst="bracketPair">
            <a:avLst>
              <a:gd name="adj" fmla="val 15019"/>
            </a:avLst>
          </a:prstGeom>
          <a:solidFill>
            <a:schemeClr val="bg1"/>
          </a:solidFill>
          <a:ln w="7620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sz="1400" b="1" dirty="0" smtClean="0">
                <a:latin typeface="Arial Black" panose="020B0A04020102020204" pitchFamily="34" charset="0"/>
              </a:rPr>
              <a:t>ВПП </a:t>
            </a:r>
            <a:r>
              <a:rPr lang="en-US" sz="1400" b="1" dirty="0" smtClean="0">
                <a:latin typeface="Arial Black" panose="020B0A04020102020204" pitchFamily="34" charset="0"/>
              </a:rPr>
              <a:t>min = 8260’’</a:t>
            </a:r>
          </a:p>
          <a:p>
            <a:pPr marL="108000"/>
            <a:r>
              <a:rPr lang="ru-RU" sz="1200" b="1" dirty="0">
                <a:latin typeface="Arial Black" panose="020B0A04020102020204" pitchFamily="34" charset="0"/>
              </a:rPr>
              <a:t>ВПП </a:t>
            </a:r>
            <a:r>
              <a:rPr lang="en-US" sz="1200" b="1" dirty="0" smtClean="0">
                <a:latin typeface="Arial Black" panose="020B0A04020102020204" pitchFamily="34" charset="0"/>
              </a:rPr>
              <a:t>max </a:t>
            </a:r>
            <a:r>
              <a:rPr lang="en-US" sz="1200" b="1" dirty="0">
                <a:latin typeface="Arial Black" panose="020B0A04020102020204" pitchFamily="34" charset="0"/>
              </a:rPr>
              <a:t>= </a:t>
            </a:r>
            <a:r>
              <a:rPr lang="en-US" sz="1200" b="1" dirty="0" smtClean="0">
                <a:latin typeface="Arial Black" panose="020B0A04020102020204" pitchFamily="34" charset="0"/>
              </a:rPr>
              <a:t>11251’’</a:t>
            </a:r>
            <a:endParaRPr lang="ru-RU" sz="1300" dirty="0"/>
          </a:p>
        </p:txBody>
      </p:sp>
      <p:sp>
        <p:nvSpPr>
          <p:cNvPr id="84" name="CustomShape 4"/>
          <p:cNvSpPr/>
          <p:nvPr/>
        </p:nvSpPr>
        <p:spPr>
          <a:xfrm>
            <a:off x="8066098" y="1516280"/>
            <a:ext cx="3954452" cy="994691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6. </a:t>
            </a:r>
            <a:r>
              <a:rPr lang="ru-RU" sz="1600" dirty="0"/>
              <a:t>Поиск потерь, не создающих ценности - определение «узких мест», проблем. 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3456687" y="1513223"/>
            <a:ext cx="403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/>
              <a:t>Карта процесса «Выписка льготного рецепта» (текущее состояние)</a:t>
            </a:r>
            <a:endParaRPr lang="ru-RU" sz="1600" b="1" spc="-1" dirty="0"/>
          </a:p>
        </p:txBody>
      </p:sp>
      <p:sp>
        <p:nvSpPr>
          <p:cNvPr id="86" name="TextShape 1"/>
          <p:cNvSpPr txBox="1"/>
          <p:nvPr/>
        </p:nvSpPr>
        <p:spPr>
          <a:xfrm>
            <a:off x="936966" y="372300"/>
            <a:ext cx="7510349" cy="502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07" name="Прямоугольник с двумя скругленными соседними углами 106"/>
          <p:cNvSpPr/>
          <p:nvPr/>
        </p:nvSpPr>
        <p:spPr>
          <a:xfrm flipH="1">
            <a:off x="4203718" y="5335284"/>
            <a:ext cx="4790875" cy="1524335"/>
          </a:xfrm>
          <a:prstGeom prst="round2SameRect">
            <a:avLst/>
          </a:prstGeom>
          <a:solidFill>
            <a:srgbClr val="FFCDC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     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4" name="Прямоугольник 223"/>
          <p:cNvSpPr/>
          <p:nvPr/>
        </p:nvSpPr>
        <p:spPr>
          <a:xfrm>
            <a:off x="4267304" y="5397398"/>
            <a:ext cx="44669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900" indent="-342900">
              <a:buFont typeface="+mj-lt"/>
              <a:buAutoNum type="arabicPeriod"/>
            </a:pPr>
            <a:r>
              <a:rPr lang="ru-RU" sz="1400" b="1" dirty="0" smtClean="0"/>
              <a:t>Длительное ожидание у регистратуры</a:t>
            </a:r>
          </a:p>
          <a:p>
            <a:pPr marL="450900" indent="-342900">
              <a:buAutoNum type="arabicPeriod"/>
            </a:pPr>
            <a:r>
              <a:rPr lang="ru-RU" sz="1400" b="1" dirty="0" smtClean="0"/>
              <a:t>Длительное ожидание у кабинета врача</a:t>
            </a:r>
          </a:p>
          <a:p>
            <a:pPr marL="450900" indent="-342900">
              <a:buAutoNum type="arabicPeriod"/>
            </a:pPr>
            <a:r>
              <a:rPr lang="ru-RU" sz="1400" b="1" dirty="0" smtClean="0"/>
              <a:t>Длительное ожидание перед кабинетом выписки ЛС</a:t>
            </a:r>
          </a:p>
          <a:p>
            <a:pPr marL="450900" indent="-342900">
              <a:buAutoNum type="arabicPeriod"/>
            </a:pPr>
            <a:r>
              <a:rPr lang="ru-RU" sz="1400" b="1" dirty="0" smtClean="0"/>
              <a:t>Отсутствие оперативной информации об остатках ЛС</a:t>
            </a:r>
            <a:endParaRPr lang="ru-RU" sz="1400" b="1" dirty="0"/>
          </a:p>
        </p:txBody>
      </p:sp>
      <p:sp>
        <p:nvSpPr>
          <p:cNvPr id="2" name="Пятно 2 1"/>
          <p:cNvSpPr/>
          <p:nvPr/>
        </p:nvSpPr>
        <p:spPr>
          <a:xfrm>
            <a:off x="1979948" y="2892812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 Black" panose="020B0A04020102020204" pitchFamily="34" charset="0"/>
              </a:rPr>
              <a:t>1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106" name="Пятно 2 105"/>
          <p:cNvSpPr/>
          <p:nvPr/>
        </p:nvSpPr>
        <p:spPr>
          <a:xfrm>
            <a:off x="2035081" y="4836957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 Black" panose="020B0A04020102020204" pitchFamily="34" charset="0"/>
              </a:rPr>
              <a:t>1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108" name="Пятно 2 107"/>
          <p:cNvSpPr/>
          <p:nvPr/>
        </p:nvSpPr>
        <p:spPr>
          <a:xfrm>
            <a:off x="4156056" y="3144098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 Black" panose="020B0A04020102020204" pitchFamily="34" charset="0"/>
              </a:rPr>
              <a:t>2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109" name="Пятно 2 108"/>
          <p:cNvSpPr/>
          <p:nvPr/>
        </p:nvSpPr>
        <p:spPr>
          <a:xfrm>
            <a:off x="6607954" y="2998648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10" name="Пятно 2 109"/>
          <p:cNvSpPr/>
          <p:nvPr/>
        </p:nvSpPr>
        <p:spPr>
          <a:xfrm>
            <a:off x="5986991" y="3234989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1" name="Пятно 2 110"/>
          <p:cNvSpPr/>
          <p:nvPr/>
        </p:nvSpPr>
        <p:spPr>
          <a:xfrm>
            <a:off x="8369726" y="3321751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0807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01579" y="999916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3332" y="155263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1410" y="1075726"/>
            <a:ext cx="9758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" dirty="0" smtClean="0">
                <a:solidFill>
                  <a:schemeClr val="bg1"/>
                </a:solidFill>
                <a:latin typeface="+mj-lt"/>
              </a:rPr>
              <a:t>ВТОРОЙ ЭТАП. ПОСТРОЕНИЕ КАРТЫ ЦЕЛЕВОГО СОСТОЯНИЯ </a:t>
            </a:r>
            <a:endParaRPr lang="ru-RU" sz="2400" b="1" spc="-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936966" y="372300"/>
            <a:ext cx="7510349" cy="502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700" y="1694482"/>
            <a:ext cx="113985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1" dirty="0">
                <a:solidFill>
                  <a:srgbClr val="00B050"/>
                </a:solidFill>
                <a:latin typeface="Arial Black" panose="020B0A04020102020204" pitchFamily="34" charset="0"/>
              </a:rPr>
              <a:t>На карте целевого потока:</a:t>
            </a:r>
          </a:p>
          <a:p>
            <a:pPr marL="457200" indent="-285750"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 smtClean="0"/>
              <a:t>отсутствуют </a:t>
            </a:r>
            <a:r>
              <a:rPr lang="ru-RU" dirty="0"/>
              <a:t>основные потери и решены главные выявленные проблемы, </a:t>
            </a:r>
            <a:endParaRPr lang="ru-RU" dirty="0" smtClean="0"/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 smtClean="0"/>
              <a:t>могут </a:t>
            </a:r>
            <a:r>
              <a:rPr lang="ru-RU" dirty="0"/>
              <a:t>присутствовать этапы незначимой работы и потери, без которых в данный момент не </a:t>
            </a:r>
            <a:r>
              <a:rPr lang="ru-RU" dirty="0" smtClean="0"/>
              <a:t>обойтись</a:t>
            </a:r>
          </a:p>
          <a:p>
            <a:r>
              <a:rPr lang="ru-RU" b="1" spc="-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На </a:t>
            </a:r>
            <a:r>
              <a:rPr lang="ru-RU" b="1" spc="-1" dirty="0">
                <a:solidFill>
                  <a:srgbClr val="00B050"/>
                </a:solidFill>
                <a:latin typeface="Arial Black" panose="020B0A04020102020204" pitchFamily="34" charset="0"/>
              </a:rPr>
              <a:t>этапе составления карты целевого ПСЦ задать следующие вопросы: </a:t>
            </a:r>
          </a:p>
          <a:p>
            <a:pPr marL="457200" indent="-285750"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какие операции могут быть объединены?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какие операции могут быть исключены, как не добавляющие ценность или как лишний этап обработки?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 организовать логистику пациентов и персонала?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какие запасы можно сократить и до какого уровня?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какова оптимальная длительность потока?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насколько полны и оптимальны инструкции/стандарты на рабочих местах, всегда ли они выполняются?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 оптимально расставить оборудование, какое оборудование должно быть модернизировано и(или) заменено?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какие процедуры должны быть изменены?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насколько хорошо мы понимаем требования/желания заказчиков и насколько мы руководствуемся ими при принятии управленческих решений? </a:t>
            </a:r>
          </a:p>
        </p:txBody>
      </p:sp>
    </p:spTree>
    <p:extLst>
      <p:ext uri="{BB962C8B-B14F-4D97-AF65-F5344CB8AC3E}">
        <p14:creationId xmlns:p14="http://schemas.microsoft.com/office/powerpoint/2010/main" val="24377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9" name="TextShape 1"/>
          <p:cNvSpPr txBox="1"/>
          <p:nvPr/>
        </p:nvSpPr>
        <p:spPr>
          <a:xfrm>
            <a:off x="936966" y="372300"/>
            <a:ext cx="7510349" cy="502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8835" y="996060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ВТОРОЙ ЭТАП. ПОСТРОЕНИЕ КАРТЫ ЦЕЛЕВОГО СОСТОЯНИЯ </a:t>
            </a:r>
            <a:endParaRPr lang="ru-RU" sz="1600" spc="-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2759297" y="2874361"/>
            <a:ext cx="7130338" cy="1646498"/>
            <a:chOff x="2759297" y="3468919"/>
            <a:chExt cx="4624559" cy="1067878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458016" y="3468919"/>
              <a:ext cx="1264181" cy="1067878"/>
              <a:chOff x="-1044644" y="2816911"/>
              <a:chExt cx="2082536" cy="1426615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-1044644" y="2816911"/>
                <a:ext cx="2082536" cy="142661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-1000107" y="3050204"/>
                <a:ext cx="1993464" cy="1006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spc="-1" dirty="0" smtClean="0"/>
                  <a:t>Кабинеты ВОП </a:t>
                </a:r>
              </a:p>
              <a:p>
                <a:pPr algn="ctr"/>
                <a:r>
                  <a:rPr lang="ru-RU" sz="1200" b="1" spc="-1" dirty="0" smtClean="0"/>
                  <a:t>Врач </a:t>
                </a:r>
              </a:p>
              <a:p>
                <a:pPr algn="ctr"/>
                <a:r>
                  <a:rPr lang="ru-RU" sz="1200" b="1" spc="-1" dirty="0" smtClean="0"/>
                  <a:t>Осмотр пациента </a:t>
                </a:r>
              </a:p>
              <a:p>
                <a:pPr algn="ctr"/>
                <a:r>
                  <a:rPr lang="ru-RU" sz="1200" b="1" spc="-1" dirty="0" smtClean="0"/>
                  <a:t>Выдача назначений</a:t>
                </a:r>
                <a:endParaRPr lang="en-US" sz="1200" b="1" spc="-1" dirty="0" smtClean="0"/>
              </a:p>
              <a:p>
                <a:pPr algn="ctr"/>
                <a:endParaRPr lang="en-US" sz="1050" b="1" spc="-1" dirty="0" smtClean="0"/>
              </a:p>
              <a:p>
                <a:pPr algn="ctr"/>
                <a:r>
                  <a:rPr lang="en-US" sz="1100" b="1" spc="-1" dirty="0" smtClean="0"/>
                  <a:t>900’’</a:t>
                </a:r>
                <a:endParaRPr lang="ru-RU" sz="1100" b="1" spc="-1" dirty="0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2759297" y="3611650"/>
              <a:ext cx="994930" cy="914205"/>
              <a:chOff x="-1047178" y="3007589"/>
              <a:chExt cx="1329158" cy="1221318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-1047178" y="3007589"/>
                <a:ext cx="1329158" cy="1221318"/>
                <a:chOff x="444500" y="1939831"/>
                <a:chExt cx="1485900" cy="1365343"/>
              </a:xfrm>
              <a:solidFill>
                <a:srgbClr val="FFC000"/>
              </a:solidFill>
            </p:grpSpPr>
            <p:grpSp>
              <p:nvGrpSpPr>
                <p:cNvPr id="17" name="Группа 16"/>
                <p:cNvGrpSpPr/>
                <p:nvPr/>
              </p:nvGrpSpPr>
              <p:grpSpPr>
                <a:xfrm>
                  <a:off x="444500" y="1939831"/>
                  <a:ext cx="1485898" cy="429621"/>
                  <a:chOff x="444500" y="1939831"/>
                  <a:chExt cx="1485898" cy="429621"/>
                </a:xfrm>
                <a:grpFill/>
              </p:grpSpPr>
              <p:sp>
                <p:nvSpPr>
                  <p:cNvPr id="19" name="Равнобедренный треугольник 18"/>
                  <p:cNvSpPr/>
                  <p:nvPr/>
                </p:nvSpPr>
                <p:spPr>
                  <a:xfrm>
                    <a:off x="444500" y="1939831"/>
                    <a:ext cx="495300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  <p:sp>
                <p:nvSpPr>
                  <p:cNvPr id="20" name="Равнобедренный треугольник 19"/>
                  <p:cNvSpPr/>
                  <p:nvPr/>
                </p:nvSpPr>
                <p:spPr>
                  <a:xfrm>
                    <a:off x="939800" y="1939831"/>
                    <a:ext cx="495300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  <p:sp>
                <p:nvSpPr>
                  <p:cNvPr id="21" name="Равнобедренный треугольник 20"/>
                  <p:cNvSpPr/>
                  <p:nvPr/>
                </p:nvSpPr>
                <p:spPr>
                  <a:xfrm>
                    <a:off x="1435100" y="1939831"/>
                    <a:ext cx="495298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</p:grpSp>
            <p:sp>
              <p:nvSpPr>
                <p:cNvPr id="18" name="Прямоугольник 17"/>
                <p:cNvSpPr/>
                <p:nvPr/>
              </p:nvSpPr>
              <p:spPr>
                <a:xfrm>
                  <a:off x="444500" y="2369451"/>
                  <a:ext cx="1485900" cy="9357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800"/>
                </a:p>
              </p:txBody>
            </p:sp>
          </p:grpSp>
          <p:sp>
            <p:nvSpPr>
              <p:cNvPr id="16" name="Прямоугольник 15"/>
              <p:cNvSpPr/>
              <p:nvPr/>
            </p:nvSpPr>
            <p:spPr>
              <a:xfrm>
                <a:off x="-1047178" y="3530216"/>
                <a:ext cx="1329157" cy="4000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spc="-1" dirty="0" smtClean="0"/>
                  <a:t>Вход в поликлинику</a:t>
                </a:r>
                <a:endParaRPr lang="ru-RU" sz="1200" b="1" spc="-1" dirty="0"/>
              </a:p>
            </p:txBody>
          </p:sp>
        </p:grpSp>
        <p:grpSp>
          <p:nvGrpSpPr>
            <p:cNvPr id="22" name="Группа 21"/>
            <p:cNvGrpSpPr/>
            <p:nvPr/>
          </p:nvGrpSpPr>
          <p:grpSpPr>
            <a:xfrm>
              <a:off x="6388926" y="3611651"/>
              <a:ext cx="994930" cy="914205"/>
              <a:chOff x="-1047178" y="3007589"/>
              <a:chExt cx="1329158" cy="1221318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-1047178" y="3007589"/>
                <a:ext cx="1329158" cy="1221318"/>
                <a:chOff x="444500" y="1939831"/>
                <a:chExt cx="1485900" cy="1365343"/>
              </a:xfrm>
              <a:solidFill>
                <a:srgbClr val="FFC000"/>
              </a:solidFill>
            </p:grpSpPr>
            <p:grpSp>
              <p:nvGrpSpPr>
                <p:cNvPr id="25" name="Группа 24"/>
                <p:cNvGrpSpPr/>
                <p:nvPr/>
              </p:nvGrpSpPr>
              <p:grpSpPr>
                <a:xfrm>
                  <a:off x="444500" y="1939831"/>
                  <a:ext cx="1485900" cy="429621"/>
                  <a:chOff x="444500" y="1939831"/>
                  <a:chExt cx="1485900" cy="429621"/>
                </a:xfrm>
                <a:grpFill/>
              </p:grpSpPr>
              <p:sp>
                <p:nvSpPr>
                  <p:cNvPr id="27" name="Равнобедренный треугольник 26"/>
                  <p:cNvSpPr/>
                  <p:nvPr/>
                </p:nvSpPr>
                <p:spPr>
                  <a:xfrm>
                    <a:off x="444500" y="1939831"/>
                    <a:ext cx="495300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  <p:sp>
                <p:nvSpPr>
                  <p:cNvPr id="28" name="Равнобедренный треугольник 27"/>
                  <p:cNvSpPr/>
                  <p:nvPr/>
                </p:nvSpPr>
                <p:spPr>
                  <a:xfrm>
                    <a:off x="939800" y="1939831"/>
                    <a:ext cx="495300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  <p:sp>
                <p:nvSpPr>
                  <p:cNvPr id="29" name="Равнобедренный треугольник 28"/>
                  <p:cNvSpPr/>
                  <p:nvPr/>
                </p:nvSpPr>
                <p:spPr>
                  <a:xfrm>
                    <a:off x="1435100" y="1939831"/>
                    <a:ext cx="495300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</p:grpSp>
            <p:sp>
              <p:nvSpPr>
                <p:cNvPr id="26" name="Прямоугольник 25"/>
                <p:cNvSpPr/>
                <p:nvPr/>
              </p:nvSpPr>
              <p:spPr>
                <a:xfrm>
                  <a:off x="444500" y="2369451"/>
                  <a:ext cx="1485900" cy="9357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800"/>
                </a:p>
              </p:txBody>
            </p:sp>
          </p:grpSp>
          <p:sp>
            <p:nvSpPr>
              <p:cNvPr id="24" name="Прямоугольник 23"/>
              <p:cNvSpPr/>
              <p:nvPr/>
            </p:nvSpPr>
            <p:spPr>
              <a:xfrm>
                <a:off x="-1047178" y="3530216"/>
                <a:ext cx="1329157" cy="4000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spc="-1" dirty="0" smtClean="0"/>
                  <a:t>Выход из поликлиники</a:t>
                </a:r>
                <a:endParaRPr lang="ru-RU" sz="1200" b="1" spc="-1" dirty="0"/>
              </a:p>
            </p:txBody>
          </p:sp>
        </p:grpSp>
      </p:grpSp>
      <p:cxnSp>
        <p:nvCxnSpPr>
          <p:cNvPr id="30" name="Прямая со стрелкой 29"/>
          <p:cNvCxnSpPr/>
          <p:nvPr/>
        </p:nvCxnSpPr>
        <p:spPr>
          <a:xfrm>
            <a:off x="4331467" y="3889080"/>
            <a:ext cx="95490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4456043" y="3634719"/>
            <a:ext cx="7723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spc="-1" dirty="0" smtClean="0"/>
              <a:t>100</a:t>
            </a:r>
            <a:r>
              <a:rPr lang="en-US" sz="1100" b="1" spc="-1" dirty="0" smtClean="0"/>
              <a:t>’’</a:t>
            </a:r>
            <a:endParaRPr lang="ru-RU" sz="1100" b="1" spc="-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305971" y="3885117"/>
            <a:ext cx="10724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spc="-1" dirty="0" smtClean="0"/>
              <a:t>36 м</a:t>
            </a:r>
            <a:r>
              <a:rPr lang="en-US" sz="1100" b="1" spc="-1" dirty="0" smtClean="0"/>
              <a:t>’’</a:t>
            </a:r>
            <a:endParaRPr lang="ru-RU" sz="1100" b="1" spc="-1" dirty="0"/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7353116" y="3889080"/>
            <a:ext cx="95490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7477692" y="3634719"/>
            <a:ext cx="7723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spc="-1" dirty="0" smtClean="0"/>
              <a:t>100</a:t>
            </a:r>
            <a:r>
              <a:rPr lang="en-US" sz="1100" b="1" spc="-1" dirty="0" smtClean="0"/>
              <a:t>’’</a:t>
            </a:r>
            <a:endParaRPr lang="ru-RU" sz="1100" b="1" spc="-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7327620" y="3885117"/>
            <a:ext cx="10724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spc="-1" dirty="0" smtClean="0"/>
              <a:t>36 м</a:t>
            </a:r>
            <a:r>
              <a:rPr lang="en-US" sz="1100" b="1" spc="-1" dirty="0" smtClean="0"/>
              <a:t>’’</a:t>
            </a:r>
            <a:endParaRPr lang="ru-RU" sz="1100" b="1" spc="-1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5047122" y="4145377"/>
            <a:ext cx="662662" cy="491499"/>
            <a:chOff x="4238819" y="4227926"/>
            <a:chExt cx="570102" cy="422847"/>
          </a:xfrm>
        </p:grpSpPr>
        <p:sp>
          <p:nvSpPr>
            <p:cNvPr id="39" name="Равнобедренный треугольник 38"/>
            <p:cNvSpPr/>
            <p:nvPr/>
          </p:nvSpPr>
          <p:spPr>
            <a:xfrm>
              <a:off x="4267663" y="4227926"/>
              <a:ext cx="516088" cy="410891"/>
            </a:xfrm>
            <a:prstGeom prst="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238819" y="4404552"/>
              <a:ext cx="57010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spc="-1" dirty="0" smtClean="0"/>
                <a:t>1</a:t>
              </a:r>
              <a:endParaRPr lang="ru-RU" sz="1000" b="1" spc="-1" dirty="0"/>
            </a:p>
          </p:txBody>
        </p:sp>
      </p:grpSp>
      <p:sp>
        <p:nvSpPr>
          <p:cNvPr id="68" name="Прямоугольник 67"/>
          <p:cNvSpPr/>
          <p:nvPr/>
        </p:nvSpPr>
        <p:spPr>
          <a:xfrm>
            <a:off x="4986469" y="4685246"/>
            <a:ext cx="7723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spc="-1" dirty="0" smtClean="0"/>
              <a:t>3</a:t>
            </a:r>
            <a:r>
              <a:rPr lang="ru-RU" sz="1100" b="1" spc="-1" dirty="0" smtClean="0"/>
              <a:t>00</a:t>
            </a:r>
            <a:r>
              <a:rPr lang="en-US" sz="1100" b="1" spc="-1" dirty="0" smtClean="0"/>
              <a:t>’’</a:t>
            </a:r>
            <a:endParaRPr lang="ru-RU" sz="1100" b="1" spc="-1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4210247" y="1792533"/>
            <a:ext cx="403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/>
              <a:t>Карта процесса «Выписка льготного рецепта» (целевое состояние)</a:t>
            </a:r>
            <a:endParaRPr lang="ru-RU" sz="1600" b="1" spc="-1" dirty="0"/>
          </a:p>
        </p:txBody>
      </p:sp>
      <p:sp>
        <p:nvSpPr>
          <p:cNvPr id="70" name="CustomShape 4"/>
          <p:cNvSpPr/>
          <p:nvPr/>
        </p:nvSpPr>
        <p:spPr>
          <a:xfrm>
            <a:off x="8866952" y="4952717"/>
            <a:ext cx="1720613" cy="620483"/>
          </a:xfrm>
          <a:prstGeom prst="bracketPair">
            <a:avLst>
              <a:gd name="adj" fmla="val 15510"/>
            </a:avLst>
          </a:prstGeom>
          <a:solidFill>
            <a:schemeClr val="bg1"/>
          </a:solidFill>
          <a:ln w="7620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sz="1400" b="1" dirty="0" smtClean="0">
                <a:latin typeface="Arial Black" panose="020B0A04020102020204" pitchFamily="34" charset="0"/>
              </a:rPr>
              <a:t>ВПП </a:t>
            </a:r>
            <a:r>
              <a:rPr lang="en-US" sz="1400" b="1" dirty="0" smtClean="0">
                <a:latin typeface="Arial Black" panose="020B0A04020102020204" pitchFamily="34" charset="0"/>
              </a:rPr>
              <a:t>= </a:t>
            </a:r>
            <a:r>
              <a:rPr lang="ru-RU" sz="1400" b="1" dirty="0" smtClean="0">
                <a:latin typeface="Arial Black" panose="020B0A04020102020204" pitchFamily="34" charset="0"/>
              </a:rPr>
              <a:t>1400</a:t>
            </a:r>
            <a:r>
              <a:rPr lang="en-US" sz="1400" b="1" dirty="0" smtClean="0">
                <a:latin typeface="Arial Black" panose="020B0A04020102020204" pitchFamily="34" charset="0"/>
              </a:rPr>
              <a:t>’’</a:t>
            </a:r>
            <a:endParaRPr lang="ru-RU" sz="1300" dirty="0"/>
          </a:p>
        </p:txBody>
      </p:sp>
      <p:sp>
        <p:nvSpPr>
          <p:cNvPr id="72" name="Прямоугольник с двумя скругленными соседними углами 71"/>
          <p:cNvSpPr/>
          <p:nvPr/>
        </p:nvSpPr>
        <p:spPr>
          <a:xfrm flipH="1">
            <a:off x="242765" y="5377130"/>
            <a:ext cx="7701083" cy="1355452"/>
          </a:xfrm>
          <a:prstGeom prst="round2SameRect">
            <a:avLst/>
          </a:prstGeom>
          <a:solidFill>
            <a:srgbClr val="B7F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</a:t>
            </a:r>
            <a:endParaRPr lang="ru-RU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554078" y="5556499"/>
            <a:ext cx="73897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Улучшенные процессы должны быть стандартизированы, чтобы в последующем не повторялись </a:t>
            </a:r>
            <a:r>
              <a:rPr lang="ru-RU" sz="2000" b="1" dirty="0" smtClean="0"/>
              <a:t>потери, </a:t>
            </a:r>
            <a:r>
              <a:rPr lang="ru-RU" sz="2000" b="1" dirty="0"/>
              <a:t>выявленные и устраненные ранее</a:t>
            </a:r>
          </a:p>
        </p:txBody>
      </p:sp>
    </p:spTree>
    <p:extLst>
      <p:ext uri="{BB962C8B-B14F-4D97-AF65-F5344CB8AC3E}">
        <p14:creationId xmlns:p14="http://schemas.microsoft.com/office/powerpoint/2010/main" val="10862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01579" y="847516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3332" y="140023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2412" y="938572"/>
            <a:ext cx="6891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spc="-1" dirty="0" smtClean="0">
                <a:solidFill>
                  <a:schemeClr val="bg1"/>
                </a:solidFill>
                <a:latin typeface="+mj-lt"/>
              </a:rPr>
              <a:t>ВЫЯВЛЕНИЕ ПРОБЛЕМ И РАБОТА С НИМИ </a:t>
            </a:r>
            <a:endParaRPr lang="ru-RU" sz="2400" b="1" spc="-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8700" y="1836740"/>
            <a:ext cx="8725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Методы для поиска коренных причин: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204" y="1836740"/>
            <a:ext cx="4554946" cy="46368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2914" y="2451318"/>
            <a:ext cx="840765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9763" indent="-2857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800" dirty="0" smtClean="0"/>
              <a:t>метод </a:t>
            </a:r>
            <a:r>
              <a:rPr lang="ru-RU" sz="2800" dirty="0"/>
              <a:t>5 «Почему?»; </a:t>
            </a:r>
          </a:p>
          <a:p>
            <a:pPr marL="639763" indent="-2857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800" dirty="0"/>
              <a:t>вопросная техника 5W1H (метод Киплинга); </a:t>
            </a:r>
          </a:p>
          <a:p>
            <a:pPr marL="639763" indent="-2857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800" dirty="0"/>
              <a:t>диаграмма Исикавы; </a:t>
            </a:r>
          </a:p>
          <a:p>
            <a:pPr marL="639763" indent="-2857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800" dirty="0"/>
              <a:t>диаграмма взаимосвязей; </a:t>
            </a:r>
          </a:p>
          <a:p>
            <a:pPr marL="639763" indent="-2857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800" dirty="0"/>
              <a:t>пирамида </a:t>
            </a:r>
            <a:r>
              <a:rPr lang="ru-RU" sz="2800" dirty="0" smtClean="0"/>
              <a:t>проблем.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5473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26720" y="769804"/>
            <a:ext cx="953770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 flipH="1">
            <a:off x="459897" y="1366209"/>
            <a:ext cx="2" cy="5354631"/>
          </a:xfrm>
          <a:prstGeom prst="line">
            <a:avLst/>
          </a:prstGeom>
          <a:solidFill>
            <a:srgbClr val="FF9900"/>
          </a:solidFill>
          <a:ln w="76200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ВВЕДЕНИЕ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846345" y="1690931"/>
            <a:ext cx="9118075" cy="413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«Новая модель медицинской организации, оказывающей первичную медико-санитарную помощь» </a:t>
            </a:r>
            <a:r>
              <a:rPr lang="ru-RU" spc="-1" dirty="0" smtClean="0"/>
              <a:t>– </a:t>
            </a:r>
            <a:r>
              <a:rPr lang="ru-RU" spc="-1" dirty="0"/>
              <a:t>медицинская организация, ориентированная на:</a:t>
            </a:r>
          </a:p>
          <a:p>
            <a:pPr marL="642938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pc="-1" dirty="0"/>
              <a:t>потребности пациента, </a:t>
            </a:r>
          </a:p>
          <a:p>
            <a:pPr marL="642938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pc="-1" dirty="0"/>
              <a:t>бережное отношение к временному ресурсу как основной ценности за счет оптимальной логистики реализуемых процессов, </a:t>
            </a:r>
          </a:p>
          <a:p>
            <a:pPr marL="642938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pc="-1" dirty="0" smtClean="0"/>
              <a:t>создающая </a:t>
            </a:r>
            <a:r>
              <a:rPr lang="ru-RU" spc="-1" dirty="0"/>
              <a:t>позитивный имидж медицинского работника, </a:t>
            </a:r>
          </a:p>
          <a:p>
            <a:pPr marL="642938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pc="-1" dirty="0"/>
              <a:t>организация оказания медицинской помощи основана на внедрении принципов бережливого производства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Цель:  </a:t>
            </a:r>
            <a:r>
              <a:rPr lang="ru-RU" spc="-1" dirty="0"/>
              <a:t>повышение удовлетворенности пациентов доступностью и качеством медицинской помощи, эффективное использование ресурсов системы </a:t>
            </a:r>
            <a:r>
              <a:rPr lang="ru-RU" spc="-1" dirty="0" smtClean="0"/>
              <a:t>здравоохранения</a:t>
            </a:r>
            <a:endParaRPr lang="ru-RU" spc="-1" dirty="0"/>
          </a:p>
        </p:txBody>
      </p:sp>
      <p:sp>
        <p:nvSpPr>
          <p:cNvPr id="58" name="CustomShape 5"/>
          <p:cNvSpPr/>
          <p:nvPr/>
        </p:nvSpPr>
        <p:spPr>
          <a:xfrm>
            <a:off x="661920" y="796942"/>
            <a:ext cx="9302500" cy="690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10000"/>
              </a:lnSpc>
              <a:spcBef>
                <a:spcPts val="1199"/>
              </a:spcBef>
            </a:pPr>
            <a:r>
              <a:rPr lang="ru-RU" b="1" strike="noStrike" spc="-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модель основана на внедрении принципов бережливого производства и эффективного использования ресур</a:t>
            </a:r>
            <a:r>
              <a:rPr lang="ru-RU" b="1" spc="-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 системы здравоохранения </a:t>
            </a:r>
            <a:endParaRPr lang="ru-RU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3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453" y="1751760"/>
            <a:ext cx="5412826" cy="51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9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755554" y="1062201"/>
            <a:ext cx="8207964" cy="5753783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4700" y="723647"/>
            <a:ext cx="6894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spc="-1" dirty="0" smtClean="0"/>
              <a:t>ВЫЯВЛЕНИЕ ПРОБЛЕМ И РАБОТА С НИМИ. ПИРАМИДА ПРОБЛЕМ.</a:t>
            </a:r>
            <a:endParaRPr lang="ru-RU" sz="1600" spc="-1" dirty="0"/>
          </a:p>
        </p:txBody>
      </p:sp>
      <p:sp>
        <p:nvSpPr>
          <p:cNvPr id="12" name="CustomShape 4"/>
          <p:cNvSpPr/>
          <p:nvPr/>
        </p:nvSpPr>
        <p:spPr>
          <a:xfrm>
            <a:off x="249245" y="2528882"/>
            <a:ext cx="3255821" cy="2519367"/>
          </a:xfrm>
          <a:prstGeom prst="wedgeRectCallout">
            <a:avLst>
              <a:gd name="adj1" fmla="val 81564"/>
              <a:gd name="adj2" fmla="val -47441"/>
            </a:avLst>
          </a:prstGeom>
          <a:solidFill>
            <a:srgbClr val="FFCDCD"/>
          </a:solidFill>
          <a:ln w="762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r>
              <a:rPr lang="ru-RU" b="1" dirty="0"/>
              <a:t>Результат</a:t>
            </a:r>
            <a:r>
              <a:rPr lang="ru-RU" dirty="0"/>
              <a:t> проведенной </a:t>
            </a:r>
            <a:r>
              <a:rPr lang="ru-RU" b="1" dirty="0"/>
              <a:t>работы</a:t>
            </a:r>
            <a:r>
              <a:rPr lang="ru-RU" dirty="0"/>
              <a:t> по выявлению проблем  -  </a:t>
            </a:r>
            <a:r>
              <a:rPr lang="ru-RU" b="1" dirty="0"/>
              <a:t>определение коренных причин </a:t>
            </a:r>
            <a:r>
              <a:rPr lang="ru-RU" dirty="0"/>
              <a:t>и </a:t>
            </a:r>
            <a:r>
              <a:rPr lang="ru-RU" b="1" dirty="0"/>
              <a:t>мероприятий по </a:t>
            </a:r>
            <a:r>
              <a:rPr lang="ru-RU" b="1" dirty="0" smtClean="0"/>
              <a:t>их устранению </a:t>
            </a:r>
            <a:r>
              <a:rPr lang="ru-RU" dirty="0"/>
              <a:t>в </a:t>
            </a:r>
            <a:r>
              <a:rPr lang="ru-RU" dirty="0" smtClean="0"/>
              <a:t>соответствии</a:t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формой: </a:t>
            </a:r>
          </a:p>
        </p:txBody>
      </p:sp>
    </p:spTree>
    <p:extLst>
      <p:ext uri="{BB962C8B-B14F-4D97-AF65-F5344CB8AC3E}">
        <p14:creationId xmlns:p14="http://schemas.microsoft.com/office/powerpoint/2010/main" val="98447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2" r="12688"/>
          <a:stretch/>
        </p:blipFill>
        <p:spPr>
          <a:xfrm>
            <a:off x="7381555" y="3109988"/>
            <a:ext cx="4588225" cy="272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70547" y="5582883"/>
            <a:ext cx="12021453" cy="1198866"/>
          </a:xfrm>
          <a:prstGeom prst="round2DiagRect">
            <a:avLst>
              <a:gd name="adj1" fmla="val 0"/>
              <a:gd name="adj2" fmla="val 39835"/>
            </a:avLst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06329" y="706326"/>
            <a:ext cx="7589871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151497" y="1259047"/>
            <a:ext cx="0" cy="489410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0905" y="790245"/>
            <a:ext cx="390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" dirty="0" smtClean="0">
                <a:solidFill>
                  <a:schemeClr val="bg1"/>
                </a:solidFill>
              </a:rPr>
              <a:t>ПРОВЕДЕНИЕ KICK-OFF</a:t>
            </a:r>
            <a:endParaRPr lang="ru-RU" sz="2400" b="1" spc="-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3450" y="1435595"/>
            <a:ext cx="9728482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2200" b="1" spc="-1" dirty="0" err="1" smtClean="0">
                <a:latin typeface="Arial Black" panose="020B0A04020102020204" pitchFamily="34" charset="0"/>
              </a:rPr>
              <a:t>Kick-off</a:t>
            </a:r>
            <a:r>
              <a:rPr lang="ru-RU" sz="2200" b="1" spc="-1" dirty="0" smtClean="0">
                <a:latin typeface="Arial Black" panose="020B0A04020102020204" pitchFamily="34" charset="0"/>
              </a:rPr>
              <a:t> проводится совместно с представителями: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органа исполнительной власти субъекта Российской Федерации в сфере охраны здоровья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территориального ФОМС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территориального органа Росздравнадзора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территориального органа </a:t>
            </a:r>
            <a:r>
              <a:rPr lang="ru-RU" sz="2200" spc="-1" dirty="0" err="1" smtClean="0"/>
              <a:t>Роспотребнадзора</a:t>
            </a:r>
            <a:r>
              <a:rPr lang="ru-RU" sz="2200" spc="-1" dirty="0" smtClean="0"/>
              <a:t> 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РЦ ПМСП 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руководства медицинской организации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командой проекта</a:t>
            </a:r>
            <a:endParaRPr lang="ru-RU" sz="2200" spc="-1" dirty="0"/>
          </a:p>
        </p:txBody>
      </p:sp>
      <p:sp>
        <p:nvSpPr>
          <p:cNvPr id="13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1225" y="5582883"/>
            <a:ext cx="113067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199"/>
              </a:spcBef>
            </a:pPr>
            <a:r>
              <a:rPr lang="ru-RU" sz="2000" b="1" spc="-1" dirty="0">
                <a:latin typeface="Arial Black" panose="020B0A04020102020204" pitchFamily="34" charset="0"/>
              </a:rPr>
              <a:t>Результат данного этапа </a:t>
            </a:r>
            <a:r>
              <a:rPr lang="ru-RU" sz="2000" spc="-1" dirty="0"/>
              <a:t>- </a:t>
            </a:r>
            <a:r>
              <a:rPr lang="ru-RU" sz="2000" b="1" spc="-1" dirty="0"/>
              <a:t>план мероприятий по достижению целевого состояния</a:t>
            </a:r>
            <a:r>
              <a:rPr lang="ru-RU" sz="2000" spc="-1" dirty="0"/>
              <a:t>, утвержденный представителем органа исполнительной власти субъекта Российской Федерации в сфере охраны здоровья. </a:t>
            </a:r>
          </a:p>
        </p:txBody>
      </p:sp>
    </p:spTree>
    <p:extLst>
      <p:ext uri="{BB962C8B-B14F-4D97-AF65-F5344CB8AC3E}">
        <p14:creationId xmlns:p14="http://schemas.microsoft.com/office/powerpoint/2010/main" val="29365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156" y="3098371"/>
            <a:ext cx="3632200" cy="27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88701" y="5684451"/>
            <a:ext cx="10998448" cy="951426"/>
          </a:xfrm>
          <a:prstGeom prst="round2DiagRect">
            <a:avLst>
              <a:gd name="adj1" fmla="val 0"/>
              <a:gd name="adj2" fmla="val 3983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3 «ВНЕДРЕНИЕ УЛУЧШЕНИЙ»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8699" y="1291341"/>
            <a:ext cx="7408136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200" b="1" spc="-1" dirty="0">
                <a:solidFill>
                  <a:srgbClr val="0070C0"/>
                </a:solidFill>
                <a:latin typeface="Arial Black" panose="020B0A04020102020204" pitchFamily="34" charset="0"/>
              </a:rPr>
              <a:t>На данном этапе осуществляется: </a:t>
            </a:r>
          </a:p>
          <a:p>
            <a:pPr marL="642938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200" b="1" dirty="0">
                <a:latin typeface="Arial Black" panose="020B0A04020102020204" pitchFamily="34" charset="0"/>
              </a:rPr>
              <a:t>выполнение плана мероприятий</a:t>
            </a:r>
            <a:r>
              <a:rPr lang="ru-RU" sz="2200" b="1" dirty="0"/>
              <a:t> </a:t>
            </a:r>
            <a:r>
              <a:rPr lang="ru-RU" sz="2200" dirty="0"/>
              <a:t>согласно установленным срокам; </a:t>
            </a:r>
          </a:p>
          <a:p>
            <a:pPr marL="642938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200" dirty="0"/>
              <a:t>периодическая </a:t>
            </a:r>
            <a:r>
              <a:rPr lang="ru-RU" sz="2200" b="1" dirty="0">
                <a:latin typeface="Arial Black" panose="020B0A04020102020204" pitchFamily="34" charset="0"/>
              </a:rPr>
              <a:t>оценка достижения целевых показателей</a:t>
            </a:r>
            <a:r>
              <a:rPr lang="ru-RU" sz="2200" b="1" dirty="0"/>
              <a:t> </a:t>
            </a:r>
            <a:r>
              <a:rPr lang="ru-RU" sz="2200" dirty="0" smtClean="0"/>
              <a:t>процесса;</a:t>
            </a:r>
          </a:p>
          <a:p>
            <a:pPr marL="642938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200" b="1" dirty="0">
                <a:latin typeface="Arial Black" panose="020B0A04020102020204" pitchFamily="34" charset="0"/>
              </a:rPr>
              <a:t>корректировка выполнения плана мероприятий </a:t>
            </a:r>
            <a:r>
              <a:rPr lang="ru-RU" sz="2200" dirty="0"/>
              <a:t>при необходимости; </a:t>
            </a:r>
          </a:p>
          <a:p>
            <a:pPr marL="642938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200" b="1" dirty="0">
                <a:latin typeface="Arial Black" panose="020B0A04020102020204" pitchFamily="34" charset="0"/>
              </a:rPr>
              <a:t>еженедельный отчет команды проекта заказчику </a:t>
            </a:r>
            <a:r>
              <a:rPr lang="ru-RU" sz="2200" dirty="0" smtClean="0"/>
              <a:t>о </a:t>
            </a:r>
            <a:r>
              <a:rPr lang="ru-RU" sz="2200" dirty="0"/>
              <a:t>ходе реализации проекта по улучшению </a:t>
            </a:r>
            <a:r>
              <a:rPr lang="ru-RU" sz="2200" b="1" dirty="0"/>
              <a:t>непосредственно на рабочей площадке</a:t>
            </a:r>
            <a:r>
              <a:rPr lang="ru-RU" sz="2200" dirty="0"/>
              <a:t>. </a:t>
            </a:r>
          </a:p>
          <a:p>
            <a:pPr marL="285750" indent="-285750">
              <a:spcBef>
                <a:spcPts val="600"/>
              </a:spcBef>
              <a:buClr>
                <a:srgbClr val="FFFF00"/>
              </a:buClr>
              <a:buSzPct val="170000"/>
              <a:buFont typeface="Wingdings" panose="05000000000000000000" pitchFamily="2" charset="2"/>
              <a:buChar char="§"/>
            </a:pPr>
            <a:endParaRPr lang="ru-RU" sz="2200" dirty="0" smtClean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488700" y="12590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Прямоугольник 3"/>
          <p:cNvSpPr/>
          <p:nvPr/>
        </p:nvSpPr>
        <p:spPr>
          <a:xfrm>
            <a:off x="769442" y="5773895"/>
            <a:ext cx="9822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spc="-1" dirty="0">
                <a:solidFill>
                  <a:srgbClr val="0070C0"/>
                </a:solidFill>
                <a:latin typeface="Arial Black" panose="020B0A04020102020204" pitchFamily="34" charset="0"/>
              </a:rPr>
              <a:t>Результатами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spc="-1" dirty="0">
                <a:solidFill>
                  <a:srgbClr val="0070C0"/>
                </a:solidFill>
                <a:latin typeface="Arial Black" panose="020B0A04020102020204" pitchFamily="34" charset="0"/>
              </a:rPr>
              <a:t>данного этапа </a:t>
            </a:r>
            <a:r>
              <a:rPr lang="ru-RU" sz="2000" dirty="0"/>
              <a:t>является </a:t>
            </a: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достижение целевого </a:t>
            </a:r>
            <a:r>
              <a:rPr lang="ru-RU" sz="2000" b="1" dirty="0">
                <a:solidFill>
                  <a:srgbClr val="0070C0"/>
                </a:solidFill>
              </a:rPr>
              <a:t>состояния</a:t>
            </a:r>
            <a:r>
              <a:rPr lang="ru-RU" sz="2000" b="1" dirty="0"/>
              <a:t> </a:t>
            </a:r>
            <a:r>
              <a:rPr lang="ru-RU" sz="2000" dirty="0"/>
              <a:t>или иного состояния, обусловленного объективными </a:t>
            </a:r>
            <a:r>
              <a:rPr lang="ru-RU" sz="2000" dirty="0" smtClean="0"/>
              <a:t>причинами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5922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47650" y="5656258"/>
            <a:ext cx="10559700" cy="1155294"/>
          </a:xfrm>
          <a:prstGeom prst="round2DiagRect">
            <a:avLst>
              <a:gd name="adj1" fmla="val 0"/>
              <a:gd name="adj2" fmla="val 3983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8700" y="1083603"/>
            <a:ext cx="9379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spc="-1" dirty="0">
                <a:latin typeface="Arial Black" panose="020B0A04020102020204" pitchFamily="34" charset="0"/>
              </a:rPr>
              <a:t>На данном этапе проводится:</a:t>
            </a:r>
          </a:p>
          <a:p>
            <a:pPr marL="728663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 smtClean="0"/>
              <a:t>мониторинг </a:t>
            </a:r>
            <a:r>
              <a:rPr lang="ru-RU" sz="2000" dirty="0"/>
              <a:t>устойчивости улучшений, </a:t>
            </a:r>
            <a:endParaRPr lang="ru-RU" sz="2000" dirty="0" smtClean="0"/>
          </a:p>
          <a:p>
            <a:pPr marL="728663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 smtClean="0"/>
              <a:t>проведение </a:t>
            </a:r>
            <a:r>
              <a:rPr lang="ru-RU" sz="2000" dirty="0"/>
              <a:t>корректирующих действий </a:t>
            </a:r>
            <a:r>
              <a:rPr lang="ru-RU" sz="2000" dirty="0" smtClean="0"/>
              <a:t>(при необходимости)</a:t>
            </a:r>
          </a:p>
          <a:p>
            <a:pPr>
              <a:spcBef>
                <a:spcPts val="600"/>
              </a:spcBef>
            </a:pPr>
            <a:r>
              <a:rPr lang="ru-RU" sz="2000" b="1" spc="-1" dirty="0" smtClean="0">
                <a:latin typeface="Arial Black" panose="020B0A04020102020204" pitchFamily="34" charset="0"/>
              </a:rPr>
              <a:t>Результат </a:t>
            </a:r>
            <a:r>
              <a:rPr lang="ru-RU" sz="2000" b="1" spc="-1" dirty="0">
                <a:latin typeface="Arial Black" panose="020B0A04020102020204" pitchFamily="34" charset="0"/>
              </a:rPr>
              <a:t>данного этапа - </a:t>
            </a:r>
            <a:r>
              <a:rPr lang="ru-RU" sz="2000" b="1" dirty="0" smtClean="0"/>
              <a:t>стандартизация </a:t>
            </a:r>
            <a:r>
              <a:rPr lang="ru-RU" sz="2000" b="1" dirty="0"/>
              <a:t>процесса </a:t>
            </a:r>
            <a:r>
              <a:rPr lang="ru-RU" sz="2000" dirty="0"/>
              <a:t>с целью сохранения и стабилизации достигнутых </a:t>
            </a:r>
            <a:r>
              <a:rPr lang="ru-RU" sz="2000" dirty="0" smtClean="0"/>
              <a:t>результатов. </a:t>
            </a:r>
          </a:p>
          <a:p>
            <a:pPr>
              <a:spcBef>
                <a:spcPts val="600"/>
              </a:spcBef>
            </a:pPr>
            <a:r>
              <a:rPr lang="ru-RU" sz="2000" b="1" spc="-1" dirty="0">
                <a:latin typeface="Arial Black" panose="020B0A04020102020204" pitchFamily="34" charset="0"/>
              </a:rPr>
              <a:t>Пересмотр</a:t>
            </a:r>
            <a:r>
              <a:rPr lang="ru-RU" sz="2000" dirty="0" smtClean="0"/>
              <a:t> </a:t>
            </a:r>
            <a:r>
              <a:rPr lang="ru-RU" sz="2000" dirty="0"/>
              <a:t>разработанных стандартов улучшенных </a:t>
            </a:r>
            <a:r>
              <a:rPr lang="ru-RU" sz="2000" dirty="0" smtClean="0"/>
              <a:t>процессов:</a:t>
            </a:r>
          </a:p>
          <a:p>
            <a:pPr marL="728663" lvl="1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не реже 1 раза в год</a:t>
            </a:r>
            <a:r>
              <a:rPr lang="ru-RU" sz="2000" dirty="0" smtClean="0"/>
              <a:t>;</a:t>
            </a:r>
            <a:endParaRPr lang="ru-RU" sz="2000" b="1" spc="-1" dirty="0" smtClean="0">
              <a:latin typeface="Arial Black" panose="020B0A040201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000" b="1" spc="-1" dirty="0" smtClean="0">
                <a:latin typeface="Arial Black" panose="020B0A04020102020204" pitchFamily="34" charset="0"/>
              </a:rPr>
              <a:t>Обновление</a:t>
            </a:r>
            <a:r>
              <a:rPr lang="ru-RU" sz="2000" dirty="0" smtClean="0"/>
              <a:t> </a:t>
            </a:r>
            <a:r>
              <a:rPr lang="ru-RU" sz="2000" dirty="0"/>
              <a:t>имеющихся стандартов по мере </a:t>
            </a:r>
            <a:r>
              <a:rPr lang="ru-RU" sz="2000" dirty="0" smtClean="0"/>
              <a:t>необходимости:</a:t>
            </a:r>
          </a:p>
          <a:p>
            <a:pPr marL="728663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в том числе при дополнительном оснащении структурных подразделений новым медицинским оборудованием (техникой) или ее модернизации, </a:t>
            </a:r>
          </a:p>
          <a:p>
            <a:pPr marL="728663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внедрении новых методик и пр. </a:t>
            </a:r>
            <a:endParaRPr lang="ru-RU" sz="2000" dirty="0" smtClean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7650" y="1123950"/>
            <a:ext cx="0" cy="5219700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43" y="1582031"/>
            <a:ext cx="3652157" cy="319563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15700" y="5772240"/>
            <a:ext cx="10023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/>
              <a:t>Стоит учитывать, что </a:t>
            </a:r>
            <a:r>
              <a:rPr lang="ru-RU" b="1" dirty="0"/>
              <a:t>борьба с потерями </a:t>
            </a:r>
            <a:r>
              <a:rPr lang="ru-RU" dirty="0"/>
              <a:t>может осуществляться как путем </a:t>
            </a:r>
            <a:r>
              <a:rPr lang="ru-RU" b="1" dirty="0"/>
              <a:t>открытия полноценных проектов</a:t>
            </a:r>
            <a:r>
              <a:rPr lang="ru-RU" dirty="0"/>
              <a:t>, </a:t>
            </a:r>
            <a:r>
              <a:rPr lang="ru-RU" b="1" dirty="0"/>
              <a:t>так и без этого</a:t>
            </a:r>
            <a:r>
              <a:rPr lang="ru-RU" dirty="0"/>
              <a:t>: часть потерь может быть устранена путем применения инструмента 5С.</a:t>
            </a:r>
          </a:p>
        </p:txBody>
      </p:sp>
    </p:spTree>
    <p:extLst>
      <p:ext uri="{BB962C8B-B14F-4D97-AF65-F5344CB8AC3E}">
        <p14:creationId xmlns:p14="http://schemas.microsoft.com/office/powerpoint/2010/main" val="34617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01579" y="934926"/>
            <a:ext cx="7589871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487647"/>
            <a:ext cx="0" cy="489410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2" name="TextShape 1"/>
          <p:cNvSpPr txBox="1"/>
          <p:nvPr/>
        </p:nvSpPr>
        <p:spPr>
          <a:xfrm>
            <a:off x="488700" y="1011269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b="1" spc="-1" dirty="0" smtClean="0">
                <a:solidFill>
                  <a:schemeClr val="bg1"/>
                </a:solidFill>
              </a:rPr>
              <a:t>РАЗРАБОТКА СТАНДАРТНОЙ ОПЕРАЦИОННОЙ КАРТЫ (СОК) </a:t>
            </a:r>
            <a:endParaRPr lang="ru-RU" b="1" spc="-1" dirty="0">
              <a:solidFill>
                <a:schemeClr val="bg1"/>
              </a:solidFill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7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700" y="1664752"/>
            <a:ext cx="108841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-1" dirty="0">
                <a:latin typeface="Arial Black" panose="020B0A04020102020204" pitchFamily="34" charset="0"/>
              </a:rPr>
              <a:t>Основные требования к рабочему стандарту: 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 smtClean="0"/>
              <a:t>краткость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 smtClean="0"/>
              <a:t>использование </a:t>
            </a:r>
            <a:r>
              <a:rPr lang="ru-RU" sz="1600" dirty="0"/>
              <a:t>средств визуализации (фотографии, эскизы</a:t>
            </a:r>
            <a:r>
              <a:rPr lang="ru-RU" sz="1600" dirty="0" smtClean="0"/>
              <a:t>)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 smtClean="0"/>
              <a:t>отражение </a:t>
            </a:r>
            <a:r>
              <a:rPr lang="ru-RU" sz="1600" dirty="0"/>
              <a:t>последовательности выполнения </a:t>
            </a:r>
            <a:r>
              <a:rPr lang="ru-RU" sz="1600" dirty="0" smtClean="0"/>
              <a:t>элементов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 smtClean="0"/>
              <a:t>отражение требований </a:t>
            </a:r>
            <a:r>
              <a:rPr lang="ru-RU" sz="1600" dirty="0"/>
              <a:t>к безопасному производству </a:t>
            </a:r>
            <a:r>
              <a:rPr lang="ru-RU" sz="1600" dirty="0" smtClean="0"/>
              <a:t>работ</a:t>
            </a:r>
          </a:p>
          <a:p>
            <a:pPr>
              <a:buClr>
                <a:srgbClr val="FFCC00"/>
              </a:buClr>
              <a:buSzPct val="170000"/>
            </a:pPr>
            <a:endParaRPr lang="ru-RU" sz="1600" b="1" spc="-1" dirty="0" smtClean="0">
              <a:latin typeface="Arial Black" panose="020B0A04020102020204" pitchFamily="34" charset="0"/>
            </a:endParaRPr>
          </a:p>
          <a:p>
            <a:r>
              <a:rPr lang="ru-RU" sz="1600" b="1" spc="-1" dirty="0" smtClean="0">
                <a:latin typeface="Arial Black" panose="020B0A04020102020204" pitchFamily="34" charset="0"/>
              </a:rPr>
              <a:t>Правила </a:t>
            </a:r>
            <a:r>
              <a:rPr lang="ru-RU" sz="1600" b="1" spc="-1" dirty="0">
                <a:latin typeface="Arial Black" panose="020B0A04020102020204" pitchFamily="34" charset="0"/>
              </a:rPr>
              <a:t>составления </a:t>
            </a:r>
            <a:r>
              <a:rPr lang="ru-RU" sz="1600" b="1" spc="-1" dirty="0" smtClean="0">
                <a:latin typeface="Arial Black" panose="020B0A04020102020204" pitchFamily="34" charset="0"/>
              </a:rPr>
              <a:t>СОК </a:t>
            </a:r>
            <a:endParaRPr lang="ru-RU" sz="1600" b="1" spc="-1" dirty="0">
              <a:latin typeface="Arial Black" panose="020B0A04020102020204" pitchFamily="34" charset="0"/>
            </a:endParaRPr>
          </a:p>
          <a:p>
            <a:pPr>
              <a:buClr>
                <a:schemeClr val="bg1"/>
              </a:buClr>
            </a:pPr>
            <a:r>
              <a:rPr lang="ru-RU" sz="1600" dirty="0" smtClean="0">
                <a:latin typeface="Arial Black" panose="020B0A04020102020204" pitchFamily="34" charset="0"/>
              </a:rPr>
              <a:t>1.</a:t>
            </a:r>
            <a:r>
              <a:rPr lang="ru-RU" sz="1600" dirty="0" smtClean="0"/>
              <a:t> СОК </a:t>
            </a:r>
            <a:r>
              <a:rPr lang="ru-RU" sz="1600" dirty="0"/>
              <a:t>составляется путем непосредственного наблюдения операции. </a:t>
            </a:r>
          </a:p>
          <a:p>
            <a:r>
              <a:rPr lang="ru-RU" sz="1600" dirty="0"/>
              <a:t>Количество наблюдений  - не менее 7 – 10 циклов. Наблюдать операцию необходимо при выполнении ее разными операторами из числа наиболее </a:t>
            </a:r>
            <a:r>
              <a:rPr lang="ru-RU" sz="1600" dirty="0" smtClean="0"/>
              <a:t>эффективных </a:t>
            </a:r>
            <a:endParaRPr lang="ru-RU" sz="1600" dirty="0"/>
          </a:p>
          <a:p>
            <a:pPr>
              <a:buClr>
                <a:schemeClr val="bg1"/>
              </a:buClr>
            </a:pPr>
            <a:r>
              <a:rPr lang="ru-RU" sz="1600" dirty="0">
                <a:latin typeface="Arial Black" panose="020B0A04020102020204" pitchFamily="34" charset="0"/>
              </a:rPr>
              <a:t>2.</a:t>
            </a:r>
            <a:r>
              <a:rPr lang="ru-RU" sz="1600" dirty="0"/>
              <a:t> Содержание СОК описать простым и понятным языком</a:t>
            </a:r>
          </a:p>
          <a:p>
            <a:pPr>
              <a:buClr>
                <a:schemeClr val="bg1"/>
              </a:buClr>
            </a:pPr>
            <a:r>
              <a:rPr lang="ru-RU" sz="1600" dirty="0">
                <a:latin typeface="Arial Black" panose="020B0A04020102020204" pitchFamily="34" charset="0"/>
              </a:rPr>
              <a:t>3. </a:t>
            </a:r>
            <a:r>
              <a:rPr lang="ru-RU" sz="1600" dirty="0"/>
              <a:t>Каждый этап разработки, каждый пункт СОК нужно согласовывать с работником, который эту операцию </a:t>
            </a:r>
            <a:r>
              <a:rPr lang="ru-RU" sz="1600" dirty="0" smtClean="0"/>
              <a:t>выполняет </a:t>
            </a:r>
          </a:p>
          <a:p>
            <a:pPr>
              <a:buClr>
                <a:schemeClr val="bg1"/>
              </a:buClr>
            </a:pPr>
            <a:r>
              <a:rPr lang="ru-RU" sz="1600" dirty="0" smtClean="0">
                <a:latin typeface="Arial Black" panose="020B0A04020102020204" pitchFamily="34" charset="0"/>
              </a:rPr>
              <a:t>4</a:t>
            </a:r>
            <a:r>
              <a:rPr lang="ru-RU" sz="1600" dirty="0">
                <a:latin typeface="Arial Black" panose="020B0A04020102020204" pitchFamily="34" charset="0"/>
              </a:rPr>
              <a:t>. </a:t>
            </a:r>
            <a:r>
              <a:rPr lang="ru-RU" sz="1600" dirty="0"/>
              <a:t>СОК должен размещаться на одном листе формата </a:t>
            </a:r>
            <a:r>
              <a:rPr lang="ru-RU" sz="1600" dirty="0" smtClean="0"/>
              <a:t>А4 </a:t>
            </a:r>
            <a:endParaRPr lang="ru-RU" sz="1600" dirty="0"/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/>
              <a:t>Допускается размещение СОК на большем количестве листов, либо использование листа формата А3 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/>
              <a:t>Второй и последующие листы СОК могут быть оформлены в виде приложения к СОК, в котором даются детальные пояснения по выполнению какого-либо из шагов рабочей последовательности 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/>
              <a:t>Если стандартизируемая операция слишком емкая, следует рассмотреть возможность разделения ее на несколько более простых</a:t>
            </a:r>
          </a:p>
          <a:p>
            <a:pPr marL="354013"/>
            <a:endParaRPr lang="ru-RU" sz="16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465300" y="862206"/>
            <a:ext cx="4307600" cy="2585844"/>
            <a:chOff x="1536700" y="1185441"/>
            <a:chExt cx="9511700" cy="567256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72"/>
            <a:stretch/>
          </p:blipFill>
          <p:spPr>
            <a:xfrm>
              <a:off x="1536700" y="1185441"/>
              <a:ext cx="9511700" cy="567256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739" y="1597490"/>
              <a:ext cx="6669987" cy="4486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804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2"/>
          <a:stretch/>
        </p:blipFill>
        <p:spPr>
          <a:xfrm>
            <a:off x="1536700" y="1185441"/>
            <a:ext cx="9511700" cy="5672560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625848" y="1587500"/>
            <a:ext cx="7191251" cy="4496056"/>
            <a:chOff x="1785031" y="1025016"/>
            <a:chExt cx="9329611" cy="583298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250" y="1037976"/>
              <a:ext cx="8653346" cy="5820024"/>
            </a:xfrm>
            <a:prstGeom prst="rect">
              <a:avLst/>
            </a:prstGeom>
          </p:spPr>
        </p:pic>
        <p:sp>
          <p:nvSpPr>
            <p:cNvPr id="6" name="Овал 5"/>
            <p:cNvSpPr/>
            <p:nvPr/>
          </p:nvSpPr>
          <p:spPr>
            <a:xfrm>
              <a:off x="1785031" y="1025016"/>
              <a:ext cx="9329611" cy="1202778"/>
            </a:xfrm>
            <a:prstGeom prst="ellipse">
              <a:avLst/>
            </a:prstGeom>
            <a:noFill/>
            <a:ln w="7620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TextShape 1"/>
          <p:cNvSpPr txBox="1"/>
          <p:nvPr/>
        </p:nvSpPr>
        <p:spPr>
          <a:xfrm>
            <a:off x="936966" y="91594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 smtClean="0"/>
              <a:t>РАЗРАБОТКА СТАНДАРТНОЙ ОПЕРАЦИОННОЙ КАРТЫ (СОК) </a:t>
            </a:r>
            <a:endParaRPr lang="ru-RU" sz="1600" spc="-1" dirty="0"/>
          </a:p>
        </p:txBody>
      </p:sp>
    </p:spTree>
    <p:extLst>
      <p:ext uri="{BB962C8B-B14F-4D97-AF65-F5344CB8AC3E}">
        <p14:creationId xmlns:p14="http://schemas.microsoft.com/office/powerpoint/2010/main" val="30583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951479" y="897865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 smtClean="0"/>
              <a:t>РАЗРАБОТКА СТАНДАРТНОЙ ОПЕРАЦИОННОЙ КАРТЫ (СОК) </a:t>
            </a:r>
            <a:endParaRPr lang="ru-RU" sz="1600" spc="-1" dirty="0"/>
          </a:p>
        </p:txBody>
      </p:sp>
      <p:sp>
        <p:nvSpPr>
          <p:cNvPr id="7" name="TextShape 1"/>
          <p:cNvSpPr txBox="1"/>
          <p:nvPr/>
        </p:nvSpPr>
        <p:spPr>
          <a:xfrm>
            <a:off x="951480" y="277959"/>
            <a:ext cx="5919220" cy="65569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" b="2107"/>
          <a:stretch/>
        </p:blipFill>
        <p:spPr>
          <a:xfrm>
            <a:off x="342919" y="1387105"/>
            <a:ext cx="7048481" cy="4576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07" y="1387105"/>
            <a:ext cx="4027852" cy="5173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57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>
          <a:blip r:embed="rId2" cstate="print"/>
          <a:stretch/>
        </p:blipFill>
        <p:spPr>
          <a:xfrm>
            <a:off x="65756" y="1327637"/>
            <a:ext cx="3627013" cy="5214322"/>
          </a:xfrm>
          <a:prstGeom prst="rect">
            <a:avLst/>
          </a:prstGeom>
          <a:ln>
            <a:noFill/>
          </a:ln>
          <a:effectLst>
            <a:outerShdw blurRad="190500" algn="tl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/>
          <p:nvPr/>
        </p:nvPicPr>
        <p:blipFill>
          <a:blip r:embed="rId3" cstate="print"/>
          <a:stretch/>
        </p:blipFill>
        <p:spPr>
          <a:xfrm>
            <a:off x="3666392" y="1327638"/>
            <a:ext cx="3675185" cy="5214321"/>
          </a:xfrm>
          <a:prstGeom prst="rect">
            <a:avLst/>
          </a:prstGeom>
          <a:ln>
            <a:noFill/>
          </a:ln>
          <a:effectLst>
            <a:outerShdw blurRad="190500" algn="tl">
              <a:srgbClr val="000000">
                <a:alpha val="70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30822" y="272564"/>
            <a:ext cx="900332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Видом стандартизации является также -Стандартная операционная процедура</a:t>
            </a:r>
            <a:endParaRPr lang="ru-RU" dirty="0"/>
          </a:p>
        </p:txBody>
      </p:sp>
      <p:pic>
        <p:nvPicPr>
          <p:cNvPr id="5" name="Picture 2"/>
          <p:cNvPicPr/>
          <p:nvPr/>
        </p:nvPicPr>
        <p:blipFill>
          <a:blip r:embed="rId4" cstate="print"/>
          <a:stretch/>
        </p:blipFill>
        <p:spPr>
          <a:xfrm>
            <a:off x="7341577" y="1327637"/>
            <a:ext cx="4095913" cy="5214322"/>
          </a:xfrm>
          <a:prstGeom prst="rect">
            <a:avLst/>
          </a:prstGeom>
          <a:ln>
            <a:noFill/>
          </a:ln>
          <a:effectLst>
            <a:outerShdw blurRad="190500" algn="tl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8688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2716" y="369277"/>
            <a:ext cx="4466492" cy="518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Также рабочая инструкция: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76" y="993531"/>
            <a:ext cx="4572000" cy="562162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02" y="1090247"/>
            <a:ext cx="4776989" cy="55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99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59422" y="650631"/>
            <a:ext cx="11051931" cy="55391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Новая модель медицинской организации должна соответствовать Базовому уровню критерий Министерства Здравоохранения.</a:t>
            </a:r>
          </a:p>
          <a:p>
            <a:pPr algn="ctr"/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Критерий: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Количество пересечений потоков при проведении диспансеризации, профилактических медицинских осмотров с иными потоками пациентов в поликлинике </a:t>
            </a:r>
            <a:r>
              <a:rPr lang="ru-RU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(целевое значение – не более 3 пересечений</a:t>
            </a:r>
            <a:r>
              <a:rPr lang="ru-RU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).</a:t>
            </a:r>
          </a:p>
          <a:p>
            <a:pPr algn="ctr"/>
            <a:endParaRPr lang="ru-RU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Критерий:«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Количество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пересечений потоков пациентов при предоставлении платных медицинских услуг и медицинской помощи в рамках территориальной программы государственных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гарантий на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соответствующий календарный год и плановый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период.</a:t>
            </a:r>
          </a:p>
          <a:p>
            <a:pPr algn="ctr"/>
            <a:r>
              <a:rPr lang="ru-RU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(целевое значение – не более </a:t>
            </a:r>
            <a:r>
              <a:rPr lang="ru-RU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пересечения).</a:t>
            </a:r>
            <a:endParaRPr lang="ru-RU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Критерий ( 4 в методичке):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Количество мест в зоне (зонах) комфортного ожидания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  <a:p>
            <a:pPr algn="ctr"/>
            <a:r>
              <a:rPr lang="ru-RU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Наличие источника питьевой воды с одноразовыми стаканчиками, комфортной зоны ожидания рассчитанных от плановой мощности , 200 посещений- 1 место в зоне комфортного ожидания.</a:t>
            </a:r>
          </a:p>
          <a:p>
            <a:pPr algn="ctr"/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Критерий ( 5)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«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Организация системы навигации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  <a:p>
            <a:pPr algn="ctr"/>
            <a:r>
              <a:rPr lang="ru-RU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Поиск информации  о необходимом кабинете  (отделении) в точках принятия решения ( вход, лестница, лифт, </a:t>
            </a:r>
            <a:r>
              <a:rPr lang="ru-RU" u="sng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регистратура,пересечение</a:t>
            </a:r>
            <a:r>
              <a:rPr lang="ru-RU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коридоров) не более чем за 30 секунд</a:t>
            </a:r>
            <a:endParaRPr lang="ru-RU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8731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04800" y="769804"/>
            <a:ext cx="8313683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 flipH="1">
            <a:off x="337977" y="1366209"/>
            <a:ext cx="2" cy="5354631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CustomShape 5"/>
          <p:cNvSpPr/>
          <p:nvPr/>
        </p:nvSpPr>
        <p:spPr>
          <a:xfrm>
            <a:off x="540000" y="796942"/>
            <a:ext cx="9302500" cy="690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рамках реализации проектов по улучшениям решаются следующие задачи: </a:t>
            </a:r>
            <a:endParaRPr lang="ru-RU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ОБЩИЕ ПОЛОЖЕНИЯ 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8560" y="1550910"/>
            <a:ext cx="10006080" cy="609397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 smtClean="0"/>
              <a:t>формирование логистически </a:t>
            </a:r>
            <a:r>
              <a:rPr lang="ru-RU" b="1" spc="-1" dirty="0"/>
              <a:t>эффективных потоков </a:t>
            </a:r>
            <a:r>
              <a:rPr lang="ru-RU" spc="-1" dirty="0"/>
              <a:t>пациентов </a:t>
            </a:r>
            <a:r>
              <a:rPr lang="ru-RU" spc="-1" dirty="0" smtClean="0"/>
              <a:t/>
            </a:r>
            <a:br>
              <a:rPr lang="ru-RU" spc="-1" dirty="0" smtClean="0"/>
            </a:br>
            <a:r>
              <a:rPr lang="ru-RU" spc="-1" dirty="0" smtClean="0"/>
              <a:t>(</a:t>
            </a:r>
            <a:r>
              <a:rPr lang="ru-RU" spc="-1" dirty="0"/>
              <a:t>в зависимости от цели посещения) и персонала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сокращение сроков ожидания </a:t>
            </a:r>
            <a:r>
              <a:rPr lang="ru-RU" spc="-1" dirty="0"/>
              <a:t>медицинской помощи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повышение доступности </a:t>
            </a:r>
            <a:r>
              <a:rPr lang="ru-RU" spc="-1" dirty="0"/>
              <a:t>медицинской помощи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повышение удовлетворенности </a:t>
            </a:r>
            <a:r>
              <a:rPr lang="ru-RU" spc="-1" dirty="0"/>
              <a:t>пациентов качеством медицинской помощи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стандартизация</a:t>
            </a:r>
            <a:r>
              <a:rPr lang="ru-RU" spc="-1" dirty="0"/>
              <a:t> лечебно-диагностических процессов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оптимизация рабочего пространства</a:t>
            </a:r>
            <a:r>
              <a:rPr lang="ru-RU" spc="-1" dirty="0"/>
              <a:t>, обеспечивающего безопасность сотрудников и пациентов в медицинской организации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endParaRPr lang="ru-RU" spc="-1" dirty="0" smtClean="0"/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endParaRPr lang="ru-RU" spc="-1" dirty="0"/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 smtClean="0"/>
              <a:t>выравнивание </a:t>
            </a:r>
            <a:r>
              <a:rPr lang="ru-RU" b="1" spc="-1" dirty="0"/>
              <a:t>нагрузки </a:t>
            </a:r>
            <a:r>
              <a:rPr lang="ru-RU" spc="-1" dirty="0"/>
              <a:t>между врачами и средним медицинским </a:t>
            </a:r>
            <a:r>
              <a:rPr lang="ru-RU" spc="-1" dirty="0" smtClean="0"/>
              <a:t>персоналом</a:t>
            </a:r>
            <a:endParaRPr lang="en-US" spc="-1" dirty="0" smtClean="0"/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 smtClean="0"/>
              <a:t>разделение</a:t>
            </a:r>
            <a:r>
              <a:rPr lang="ru-RU" spc="-1" dirty="0" smtClean="0"/>
              <a:t> </a:t>
            </a:r>
            <a:r>
              <a:rPr lang="ru-RU" b="1" spc="-1" dirty="0"/>
              <a:t>функций</a:t>
            </a:r>
            <a:r>
              <a:rPr lang="ru-RU" spc="-1" dirty="0"/>
              <a:t> персонала внутри отдельных структурных подразделений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эффективное использование </a:t>
            </a:r>
            <a:r>
              <a:rPr lang="ru-RU" spc="-1" dirty="0"/>
              <a:t>зданий, сооружений, медицинской техники и оборудования, кадровых и финансовых ресурсов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сокращение </a:t>
            </a:r>
            <a:r>
              <a:rPr lang="ru-RU" spc="-1" dirty="0"/>
              <a:t>всех видов </a:t>
            </a:r>
            <a:r>
              <a:rPr lang="ru-RU" b="1" spc="-1" dirty="0"/>
              <a:t>потерь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создание эффективно функционирующих моделей процессов </a:t>
            </a:r>
            <a:r>
              <a:rPr lang="ru-RU" spc="-1" dirty="0"/>
              <a:t>для </a:t>
            </a:r>
            <a:r>
              <a:rPr lang="ru-RU" spc="-1" dirty="0" smtClean="0"/>
              <a:t>тиражирования </a:t>
            </a:r>
            <a:r>
              <a:rPr lang="ru-RU" spc="-1" dirty="0"/>
              <a:t>опыта в другие медицинские организации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формирование лидерской среды </a:t>
            </a:r>
            <a:r>
              <a:rPr lang="ru-RU" spc="-1" dirty="0"/>
              <a:t>в медицинской организации, способной проводить улучшения на основе применения проектного подхода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0084330" y="3215640"/>
            <a:ext cx="2107670" cy="3642360"/>
            <a:chOff x="10824301" y="2535315"/>
            <a:chExt cx="2107670" cy="364236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521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54"/>
            <a:stretch/>
          </p:blipFill>
          <p:spPr>
            <a:xfrm>
              <a:off x="10824301" y="2535315"/>
              <a:ext cx="2107670" cy="364236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521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60" t="5588" r="24768" b="91065"/>
            <a:stretch/>
          </p:blipFill>
          <p:spPr>
            <a:xfrm rot="20334056">
              <a:off x="11201399" y="2849880"/>
              <a:ext cx="510541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53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59422" y="650631"/>
            <a:ext cx="11051931" cy="55391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Новая модель медицинской организации должна соответствовать Базовым критериям Министерства Здравоохранения.</a:t>
            </a:r>
          </a:p>
          <a:p>
            <a:pPr algn="ctr"/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Критерий (7</a:t>
            </a:r>
            <a:r>
              <a:rPr lang="ru-RU" b="1" dirty="0" smtClean="0">
                <a:ln w="0"/>
                <a:solidFill>
                  <a:schemeClr val="tx1"/>
                </a:solidFill>
              </a:rPr>
              <a:t>) «</a:t>
            </a:r>
            <a:r>
              <a:rPr lang="ru-RU" dirty="0">
                <a:ln w="0"/>
                <a:solidFill>
                  <a:schemeClr val="tx1"/>
                </a:solidFill>
              </a:rPr>
              <a:t>Организация системы информирования в медицинской организации</a:t>
            </a:r>
            <a:r>
              <a:rPr lang="ru-RU" dirty="0" smtClean="0">
                <a:ln w="0"/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u="sng" dirty="0" smtClean="0">
                <a:ln w="0"/>
                <a:solidFill>
                  <a:schemeClr val="tx1"/>
                </a:solidFill>
              </a:rPr>
              <a:t>(наличие 100 % элементов информирования, должны быть актуальными, уместными, доступными для чтения</a:t>
            </a:r>
            <a:r>
              <a:rPr lang="ru-RU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критерий(16)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«Обеспечение амбулаторного приема плановых пациентов врачами строго по времени и по предварительной записи</a:t>
            </a:r>
            <a:r>
              <a:rPr lang="ru-RU" dirty="0" smtClean="0">
                <a:solidFill>
                  <a:schemeClr val="tx1"/>
                </a:solidFill>
              </a:rPr>
              <a:t>». </a:t>
            </a:r>
          </a:p>
          <a:p>
            <a:r>
              <a:rPr lang="ru-RU" u="sng" dirty="0" smtClean="0">
                <a:solidFill>
                  <a:schemeClr val="tx1"/>
                </a:solidFill>
              </a:rPr>
              <a:t>Предварительная запись должна быть к каждому специалисту. Оценивается 7 специалистов: предварительная запись должна соответствовать 50 % от общего приема врача, а прием строго по времени из этих 50 % пациентов должен быть 80 %.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 Критерия ( 17)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«Обеспечение удаленной записи на прием в медицинские организации</a:t>
            </a:r>
            <a:r>
              <a:rPr lang="ru-RU" dirty="0" smtClean="0">
                <a:solidFill>
                  <a:schemeClr val="tx1"/>
                </a:solidFill>
              </a:rPr>
              <a:t>»  </a:t>
            </a:r>
          </a:p>
          <a:p>
            <a:r>
              <a:rPr lang="ru-RU" u="sng" dirty="0" smtClean="0">
                <a:solidFill>
                  <a:schemeClr val="tx1"/>
                </a:solidFill>
              </a:rPr>
              <a:t>доля удаленных записей ( без личного посещения пациентом регистратуры) должна быть не менее 50 %.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8 Критерий( 18)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«Обеспечение выполнения профилактического осмотра и (или) первого этапа диспансеризации взрослого населения за минимальное количество посещений</a:t>
            </a:r>
            <a:r>
              <a:rPr lang="ru-RU" dirty="0" smtClean="0">
                <a:solidFill>
                  <a:schemeClr val="tx1"/>
                </a:solidFill>
              </a:rPr>
              <a:t>» </a:t>
            </a:r>
          </a:p>
          <a:p>
            <a:r>
              <a:rPr lang="ru-RU" u="sng" dirty="0" smtClean="0">
                <a:solidFill>
                  <a:schemeClr val="tx1"/>
                </a:solidFill>
              </a:rPr>
              <a:t>( не более 3 посещений). Анализируются 50 амбулаторных карт.</a:t>
            </a:r>
            <a:endParaRPr lang="ru-RU" u="sng" dirty="0">
              <a:solidFill>
                <a:schemeClr val="tx1"/>
              </a:solidFill>
            </a:endParaRPr>
          </a:p>
          <a:p>
            <a:endParaRPr 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1860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852855"/>
            <a:ext cx="9658350" cy="6005146"/>
          </a:xfrm>
          <a:prstGeom prst="rect">
            <a:avLst/>
          </a:prstGeom>
        </p:spPr>
      </p:pic>
      <p:sp>
        <p:nvSpPr>
          <p:cNvPr id="8" name="TextShape 1"/>
          <p:cNvSpPr txBox="1"/>
          <p:nvPr/>
        </p:nvSpPr>
        <p:spPr>
          <a:xfrm>
            <a:off x="971550" y="28431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СПАСИБО ЗА ВНИМАНИЕ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9867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10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ОБЩИЕ ПОЛОЖЕНИЯ 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16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13" t="7625" r="7113" b="1"/>
          <a:stretch/>
        </p:blipFill>
        <p:spPr>
          <a:xfrm>
            <a:off x="-282449" y="762120"/>
            <a:ext cx="7690597" cy="5909818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937759" y="3121420"/>
            <a:ext cx="6887093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4968240" y="3732455"/>
            <a:ext cx="0" cy="2940505"/>
          </a:xfrm>
          <a:prstGeom prst="line">
            <a:avLst/>
          </a:prstGeom>
          <a:solidFill>
            <a:srgbClr val="FF9900"/>
          </a:solidFill>
          <a:ln w="76200" cap="flat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Прямоугольник 7"/>
          <p:cNvSpPr/>
          <p:nvPr/>
        </p:nvSpPr>
        <p:spPr>
          <a:xfrm>
            <a:off x="5015363" y="3874362"/>
            <a:ext cx="6790440" cy="2779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172960" y="3980510"/>
            <a:ext cx="665189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Clr>
                <a:schemeClr val="accent2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b="1" dirty="0" smtClean="0"/>
              <a:t>кадровая </a:t>
            </a:r>
            <a:r>
              <a:rPr lang="ru-RU" sz="2000" b="1" dirty="0"/>
              <a:t>ситуация в медицинской организации</a:t>
            </a:r>
          </a:p>
          <a:p>
            <a:pPr marL="285750" indent="-285750">
              <a:spcBef>
                <a:spcPts val="1800"/>
              </a:spcBef>
              <a:buClr>
                <a:schemeClr val="accent2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b="1" dirty="0"/>
              <a:t>увеличение объема оказываемых платных медицинских услуг </a:t>
            </a:r>
          </a:p>
          <a:p>
            <a:pPr marL="285750" indent="-285750">
              <a:spcBef>
                <a:spcPts val="1800"/>
              </a:spcBef>
              <a:buClr>
                <a:schemeClr val="accent2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b="1" dirty="0"/>
              <a:t>обучение персонала </a:t>
            </a:r>
            <a:r>
              <a:rPr lang="en-US" sz="2000" b="1" dirty="0"/>
              <a:t>IT-</a:t>
            </a:r>
            <a:r>
              <a:rPr lang="ru-RU" sz="2000" b="1" dirty="0"/>
              <a:t>навыкам </a:t>
            </a:r>
          </a:p>
          <a:p>
            <a:pPr marL="285750" indent="-285750">
              <a:spcBef>
                <a:spcPts val="1800"/>
              </a:spcBef>
              <a:buClr>
                <a:schemeClr val="accent2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b="1" dirty="0"/>
              <a:t>психологические особенности поведения посетителей медицинской организации </a:t>
            </a:r>
          </a:p>
        </p:txBody>
      </p:sp>
      <p:sp>
        <p:nvSpPr>
          <p:cNvPr id="58" name="CustomShape 5"/>
          <p:cNvSpPr/>
          <p:nvPr/>
        </p:nvSpPr>
        <p:spPr>
          <a:xfrm>
            <a:off x="5172960" y="3148558"/>
            <a:ext cx="6241800" cy="690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Проблемы, которые </a:t>
            </a:r>
            <a:r>
              <a:rPr lang="ru-RU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не </a:t>
            </a:r>
            <a:r>
              <a:rPr lang="ru-RU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решаются методами </a:t>
            </a:r>
            <a:endParaRPr lang="ru-RU" b="1" spc="-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бережливого </a:t>
            </a:r>
            <a:r>
              <a:rPr lang="ru-RU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производства: </a:t>
            </a:r>
          </a:p>
        </p:txBody>
      </p:sp>
    </p:spTree>
    <p:extLst>
      <p:ext uri="{BB962C8B-B14F-4D97-AF65-F5344CB8AC3E}">
        <p14:creationId xmlns:p14="http://schemas.microsoft.com/office/powerpoint/2010/main" val="28144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71156" y="5859698"/>
            <a:ext cx="11581358" cy="942787"/>
          </a:xfrm>
          <a:prstGeom prst="round2DiagRect">
            <a:avLst>
              <a:gd name="adj1" fmla="val 0"/>
              <a:gd name="adj2" fmla="val 39835"/>
            </a:avLst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04800" y="769804"/>
            <a:ext cx="1088136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Times New Roman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37979" y="1366209"/>
            <a:ext cx="33177" cy="5214205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CustomShape 5"/>
          <p:cNvSpPr/>
          <p:nvPr/>
        </p:nvSpPr>
        <p:spPr>
          <a:xfrm>
            <a:off x="554940" y="799006"/>
            <a:ext cx="10890000" cy="690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должен быть заинтересован в проведении обучения коллектива принципам, инструментам, методам и философии «БЕРЕЖЛИВОГО ПРОИЗВОДСТВА»</a:t>
            </a:r>
            <a:endParaRPr lang="ru-RU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1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РЕАЛИЗАЦИЯ ПРОЕКТА ПО УЛУЧШЕНИЮ 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8700" y="1586922"/>
            <a:ext cx="1146381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buSzPct val="100000"/>
              <a:buAutoNum type="arabicPeriod"/>
            </a:pPr>
            <a:r>
              <a:rPr lang="ru-RU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Проект по улучшению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 медицинской организации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реализуется комплексно</a:t>
            </a:r>
            <a:r>
              <a:rPr lang="ru-RU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на всех уровнях системы организации медицинской помощи,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с участием большинства сотрудников.</a:t>
            </a:r>
          </a:p>
          <a:p>
            <a:pPr lvl="0" hangingPunct="0">
              <a:buSzPct val="100000"/>
              <a:buAutoNum type="arabicPeriod"/>
            </a:pP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 Внедрение принципов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бережливого производства происходит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«сверху вниз»</a:t>
            </a:r>
          </a:p>
          <a:p>
            <a:pPr lvl="0" hangingPunct="0">
              <a:buSzPct val="100000"/>
              <a:buAutoNum type="arabicPeriod"/>
            </a:pP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Важный </a:t>
            </a:r>
            <a:r>
              <a:rPr lang="ru-RU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элемент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-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вовлеченность руководства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 процесс положительных изменений</a:t>
            </a:r>
          </a:p>
          <a:p>
            <a:pPr lvl="0" hangingPunct="0">
              <a:buSzPct val="100000"/>
              <a:buAutoNum type="arabicPeriod"/>
            </a:pP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На старте проекта по улучшению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задача </a:t>
            </a:r>
            <a:r>
              <a:rPr lang="ru-RU" b="1" dirty="0" smtClean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руководителя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- формирование положительного отношения персонала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медицинской организации к проектной деятельности</a:t>
            </a:r>
          </a:p>
          <a:p>
            <a:pPr lvl="0" hangingPunct="0">
              <a:buSzPct val="100000"/>
              <a:buAutoNum type="arabicPeriod"/>
            </a:pP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 Руководитель медицинской организации: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 smtClean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активное участие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во внедрении принципов бережливого производства,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 smtClean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выделение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необходимых 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ресурсов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консультирование команды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по вопросам компетенции,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проявление интереса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к достижениям команды,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присутствие на стартовых совещаниях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</a:t>
            </a:r>
            <a:r>
              <a:rPr lang="ru-RU" dirty="0" err="1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kick-off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),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поощрение участников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рабочей группы (команды) проекта по результатам работы.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заинтересован в проведении обучения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сотрудников философии, принципам, инструментам и методам бережливого производства.  </a:t>
            </a:r>
            <a:endParaRPr lang="ru-RU" dirty="0" smtClean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R="0" lvl="0" hangingPunct="0">
              <a:buClr>
                <a:schemeClr val="bg1"/>
              </a:buClr>
              <a:buSzPct val="170000"/>
              <a:tabLst/>
            </a:pPr>
            <a:endParaRPr lang="ru-RU" sz="800" dirty="0" smtClean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R="0" lvl="0" hangingPunct="0">
              <a:buClr>
                <a:schemeClr val="bg1"/>
              </a:buClr>
              <a:buSzPct val="170000"/>
              <a:tabLst/>
            </a:pPr>
            <a:r>
              <a:rPr lang="ru-RU" b="1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Руководитель </a:t>
            </a:r>
            <a:r>
              <a:rPr lang="ru-RU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должен пройти соответствующее обучение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наряду с персоналом медицинской организации, </a:t>
            </a:r>
            <a:r>
              <a:rPr lang="ru-RU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формируя своим примером приверженность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принципам бережливого производства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у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всего коллектива</a:t>
            </a:r>
            <a:endParaRPr lang="ru-RU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2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1881188" y="1406525"/>
            <a:ext cx="941387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latin typeface="Tahoma" panose="020B0604030504040204" pitchFamily="34" charset="0"/>
                <a:cs typeface="Tahoma" panose="020B0604030504040204" pitchFamily="34" charset="0"/>
              </a:rPr>
              <a:t>Участники федерального пилотного проекта «Бережливая поликлиника»</a:t>
            </a:r>
          </a:p>
          <a:p>
            <a:pPr eaLnBrk="1" hangingPunct="1"/>
            <a:r>
              <a:rPr lang="ru-RU" altLang="ru-RU" sz="3200" b="1" dirty="0">
                <a:latin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altLang="ru-RU" sz="32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01.04.2020 год в Ивановской области:</a:t>
            </a:r>
            <a:endParaRPr lang="ru-RU" altLang="ru-RU" sz="32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ru-RU" altLang="ru-RU" sz="32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3200" dirty="0" smtClean="0">
                <a:latin typeface="Tahoma" panose="020B0604030504040204" pitchFamily="34" charset="0"/>
                <a:cs typeface="Tahoma" panose="020B0604030504040204" pitchFamily="34" charset="0"/>
              </a:rPr>
              <a:t>45 медицинских </a:t>
            </a:r>
            <a:r>
              <a:rPr lang="ru-RU" altLang="ru-RU" sz="3200" dirty="0">
                <a:latin typeface="Tahoma" panose="020B0604030504040204" pitchFamily="34" charset="0"/>
                <a:cs typeface="Tahoma" panose="020B0604030504040204" pitchFamily="34" charset="0"/>
              </a:rPr>
              <a:t>организаций</a:t>
            </a:r>
          </a:p>
          <a:p>
            <a:pPr eaLnBrk="1" hangingPunct="1"/>
            <a:r>
              <a:rPr lang="ru-RU" altLang="ru-RU" sz="3200" dirty="0" smtClean="0">
                <a:latin typeface="Tahoma" panose="020B0604030504040204" pitchFamily="34" charset="0"/>
                <a:cs typeface="Tahoma" panose="020B0604030504040204" pitchFamily="34" charset="0"/>
              </a:rPr>
              <a:t>                  </a:t>
            </a:r>
            <a:r>
              <a:rPr lang="ru-RU" altLang="ru-RU" sz="3200" dirty="0">
                <a:latin typeface="Tahoma" panose="020B0604030504040204" pitchFamily="34" charset="0"/>
                <a:cs typeface="Tahoma" panose="020B0604030504040204" pitchFamily="34" charset="0"/>
              </a:rPr>
              <a:t>Из них: </a:t>
            </a:r>
          </a:p>
          <a:p>
            <a:pPr eaLnBrk="1" hangingPunct="1"/>
            <a:r>
              <a:rPr lang="ru-RU" altLang="ru-RU" sz="3200" dirty="0">
                <a:latin typeface="Tahoma" panose="020B0604030504040204" pitchFamily="34" charset="0"/>
                <a:cs typeface="Tahoma" panose="020B0604030504040204" pitchFamily="34" charset="0"/>
              </a:rPr>
              <a:t>     Детские поликлиники – </a:t>
            </a:r>
            <a:r>
              <a:rPr lang="ru-RU" altLang="ru-RU" sz="3200" dirty="0" smtClean="0">
                <a:latin typeface="Tahoma" panose="020B0604030504040204" pitchFamily="34" charset="0"/>
                <a:cs typeface="Tahoma" panose="020B0604030504040204" pitchFamily="34" charset="0"/>
              </a:rPr>
              <a:t>23;</a:t>
            </a:r>
            <a:endParaRPr lang="ru-RU" altLang="ru-RU" sz="32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ru-RU" altLang="ru-RU" sz="3200" dirty="0">
                <a:latin typeface="Tahoma" panose="020B0604030504040204" pitchFamily="34" charset="0"/>
                <a:cs typeface="Tahoma" panose="020B0604030504040204" pitchFamily="34" charset="0"/>
              </a:rPr>
              <a:t>     Взрослые поликлиники – </a:t>
            </a:r>
            <a:r>
              <a:rPr lang="ru-RU" altLang="ru-RU" sz="3200" dirty="0" smtClean="0">
                <a:latin typeface="Tahoma" panose="020B0604030504040204" pitchFamily="34" charset="0"/>
                <a:cs typeface="Tahoma" panose="020B0604030504040204" pitchFamily="34" charset="0"/>
              </a:rPr>
              <a:t>22;</a:t>
            </a:r>
            <a:endParaRPr lang="ru-RU" altLang="ru-RU" sz="32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altLang="ru-RU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Прямая соединительная линия 13"/>
          <p:cNvCxnSpPr/>
          <p:nvPr/>
        </p:nvCxnSpPr>
        <p:spPr>
          <a:xfrm>
            <a:off x="1954213" y="741363"/>
            <a:ext cx="2233612" cy="1905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863975" y="741363"/>
            <a:ext cx="6192838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15888"/>
            <a:ext cx="21256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Номер слайда 24"/>
          <p:cNvSpPr txBox="1">
            <a:spLocks/>
          </p:cNvSpPr>
          <p:nvPr/>
        </p:nvSpPr>
        <p:spPr bwMode="auto">
          <a:xfrm>
            <a:off x="10225088" y="6492875"/>
            <a:ext cx="4429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98765C-22D7-4F62-B6C3-EFBDCE93502E}" type="slidenum">
              <a:rPr lang="ru-RU" altLang="ru-RU" sz="1100">
                <a:latin typeface="Calibri" panose="020F0502020204030204" pitchFamily="34" charset="0"/>
              </a:rPr>
              <a:pPr eaLnBrk="1" hangingPunct="1"/>
              <a:t>7</a:t>
            </a:fld>
            <a:endParaRPr lang="ru-RU" altLang="ru-RU" sz="1100">
              <a:latin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5"/>
          <p:cNvCxnSpPr/>
          <p:nvPr/>
        </p:nvCxnSpPr>
        <p:spPr>
          <a:xfrm>
            <a:off x="10056813" y="741363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004888"/>
            <a:ext cx="96837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TextBox 4"/>
          <p:cNvSpPr txBox="1">
            <a:spLocks noChangeArrowheads="1"/>
          </p:cNvSpPr>
          <p:nvPr/>
        </p:nvSpPr>
        <p:spPr bwMode="auto">
          <a:xfrm>
            <a:off x="3875088" y="9525"/>
            <a:ext cx="66246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Tahoma" panose="020B0604030504040204" pitchFamily="34" charset="0"/>
                <a:cs typeface="Tahoma" panose="020B0604030504040204" pitchFamily="34" charset="0"/>
              </a:rPr>
              <a:t>Реализация проекта</a:t>
            </a:r>
          </a:p>
          <a:p>
            <a:pPr algn="ctr" eaLnBrk="1" hangingPunct="1"/>
            <a:r>
              <a:rPr lang="ru-RU" altLang="ru-RU" sz="20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b="1">
                <a:latin typeface="Tahoma" panose="020B0604030504040204" pitchFamily="34" charset="0"/>
                <a:cs typeface="Tahoma" panose="020B0604030504040204" pitchFamily="34" charset="0"/>
              </a:rPr>
              <a:t>«Бережливая поликлиника»</a:t>
            </a:r>
          </a:p>
        </p:txBody>
      </p:sp>
      <p:pic>
        <p:nvPicPr>
          <p:cNvPr id="3082" name="Picture 13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15" y="3161833"/>
            <a:ext cx="203200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2489200" y="1617663"/>
            <a:ext cx="8178800" cy="419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ru-RU" dirty="0">
                <a:latin typeface="Tahoma" panose="020B0604030504040204" pitchFamily="34" charset="0"/>
                <a:cs typeface="Tahoma" panose="020B0604030504040204" pitchFamily="34" charset="0"/>
              </a:rPr>
              <a:t>Длительное ожидание в регистратуре</a:t>
            </a:r>
          </a:p>
          <a:p>
            <a:pPr algn="just"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ru-RU" dirty="0">
                <a:latin typeface="Tahoma" panose="020B0604030504040204" pitchFamily="34" charset="0"/>
                <a:cs typeface="Tahoma" panose="020B0604030504040204" pitchFamily="34" charset="0"/>
              </a:rPr>
              <a:t>Сложно дозвониться в поликлинику</a:t>
            </a:r>
          </a:p>
          <a:p>
            <a:pPr algn="just"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ru-RU" dirty="0">
                <a:latin typeface="Tahoma" panose="020B0604030504040204" pitchFamily="34" charset="0"/>
                <a:cs typeface="Tahoma" panose="020B0604030504040204" pitchFamily="34" charset="0"/>
              </a:rPr>
              <a:t>Сложно записаться на прием</a:t>
            </a:r>
          </a:p>
          <a:p>
            <a:pPr algn="just"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ru-RU" dirty="0">
                <a:latin typeface="Tahoma" panose="020B0604030504040204" pitchFamily="34" charset="0"/>
                <a:cs typeface="Tahoma" panose="020B0604030504040204" pitchFamily="34" charset="0"/>
              </a:rPr>
              <a:t>Отсутствие доступного для понимания расписания работы врачей</a:t>
            </a:r>
          </a:p>
          <a:p>
            <a:pPr algn="just"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ru-RU" dirty="0">
                <a:latin typeface="Tahoma" panose="020B0604030504040204" pitchFamily="34" charset="0"/>
                <a:cs typeface="Tahoma" panose="020B0604030504040204" pitchFamily="34" charset="0"/>
              </a:rPr>
              <a:t>Отсутствие доступной навигации в поликлинике</a:t>
            </a:r>
          </a:p>
          <a:p>
            <a:pPr algn="just"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ru-RU" dirty="0">
                <a:latin typeface="Tahoma" panose="020B0604030504040204" pitchFamily="34" charset="0"/>
                <a:cs typeface="Tahoma" panose="020B0604030504040204" pitchFamily="34" charset="0"/>
              </a:rPr>
              <a:t>Длительное ожидание в очереди у кабинетов (на прием к врачу, в процедурный кабинет)</a:t>
            </a:r>
          </a:p>
          <a:p>
            <a:pPr algn="just"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ru-RU" dirty="0">
                <a:latin typeface="Tahoma" panose="020B0604030504040204" pitchFamily="34" charset="0"/>
                <a:cs typeface="Tahoma" panose="020B0604030504040204" pitchFamily="34" charset="0"/>
              </a:rPr>
              <a:t>Пересечение потоков здоровых и больных посетителей</a:t>
            </a:r>
          </a:p>
          <a:p>
            <a:pPr algn="just"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ru-RU" dirty="0">
                <a:latin typeface="Tahoma" panose="020B0604030504040204" pitchFamily="34" charset="0"/>
                <a:cs typeface="Tahoma" panose="020B0604030504040204" pitchFamily="34" charset="0"/>
              </a:rPr>
              <a:t>Отсутствие комфортных зон ожидания</a:t>
            </a:r>
          </a:p>
          <a:p>
            <a:pPr algn="just"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ru-RU" dirty="0">
                <a:latin typeface="Tahoma" panose="020B0604030504040204" pitchFamily="34" charset="0"/>
                <a:cs typeface="Tahoma" panose="020B0604030504040204" pitchFamily="34" charset="0"/>
              </a:rPr>
              <a:t>Длительные сроки прохождения </a:t>
            </a:r>
            <a:r>
              <a:rPr lang="ru-RU" altLang="ru-RU" dirty="0" smtClean="0">
                <a:latin typeface="Tahoma" panose="020B0604030504040204" pitchFamily="34" charset="0"/>
                <a:cs typeface="Tahoma" panose="020B0604030504040204" pitchFamily="34" charset="0"/>
              </a:rPr>
              <a:t>диспансеризации</a:t>
            </a:r>
            <a:endParaRPr lang="ru-RU" altLang="ru-RU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3900488" y="0"/>
            <a:ext cx="7204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ahoma" panose="020B0604030504040204" pitchFamily="34" charset="0"/>
                <a:cs typeface="Tahoma" panose="020B0604030504040204" pitchFamily="34" charset="0"/>
              </a:rPr>
              <a:t>Проблемы оказания первичной медико-санитарной помощи </a:t>
            </a:r>
            <a:endParaRPr lang="ru-RU" altLang="ru-RU" sz="2000" b="1" i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0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15888"/>
            <a:ext cx="21240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13"/>
          <p:cNvCxnSpPr/>
          <p:nvPr/>
        </p:nvCxnSpPr>
        <p:spPr>
          <a:xfrm>
            <a:off x="1522413" y="760413"/>
            <a:ext cx="266541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9"/>
          <p:cNvCxnSpPr/>
          <p:nvPr/>
        </p:nvCxnSpPr>
        <p:spPr>
          <a:xfrm>
            <a:off x="3992563" y="741363"/>
            <a:ext cx="6192837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15"/>
          <p:cNvCxnSpPr/>
          <p:nvPr/>
        </p:nvCxnSpPr>
        <p:spPr>
          <a:xfrm>
            <a:off x="10056813" y="741363"/>
            <a:ext cx="1047750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49"/>
          <p:cNvCxnSpPr/>
          <p:nvPr/>
        </p:nvCxnSpPr>
        <p:spPr>
          <a:xfrm flipH="1">
            <a:off x="1487488" y="1370013"/>
            <a:ext cx="23812" cy="484028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50"/>
          <p:cNvSpPr/>
          <p:nvPr/>
        </p:nvSpPr>
        <p:spPr>
          <a:xfrm>
            <a:off x="1468438" y="1231900"/>
            <a:ext cx="53975" cy="525463"/>
          </a:xfrm>
          <a:prstGeom prst="rect">
            <a:avLst/>
          </a:prstGeom>
          <a:solidFill>
            <a:srgbClr val="BC3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06" name="TextBox 12"/>
          <p:cNvSpPr txBox="1">
            <a:spLocks noChangeArrowheads="1"/>
          </p:cNvSpPr>
          <p:nvPr/>
        </p:nvSpPr>
        <p:spPr bwMode="auto">
          <a:xfrm>
            <a:off x="2232025" y="906463"/>
            <a:ext cx="9115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Tahoma" panose="020B0604030504040204" pitchFamily="34" charset="0"/>
                <a:cs typeface="Tahoma" panose="020B0604030504040204" pitchFamily="34" charset="0"/>
              </a:rPr>
              <a:t>Факторы, влияющие  на неудовлетворенность пациента качеством оказания медицинской</a:t>
            </a:r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5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611989" cy="1320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Методические рекомендации, необходимые для большего понимания процессов: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02423"/>
            <a:ext cx="10031697" cy="4651131"/>
          </a:xfrm>
        </p:spPr>
        <p:txBody>
          <a:bodyPr>
            <a:noAutofit/>
          </a:bodyPr>
          <a:lstStyle/>
          <a:p>
            <a:r>
              <a:rPr lang="ru-RU" sz="2400" dirty="0" smtClean="0"/>
              <a:t>1. Методические рекомендации Министерства Здравоохранения   « </a:t>
            </a:r>
            <a:r>
              <a:rPr lang="ru-RU" sz="2400" dirty="0"/>
              <a:t>Р</a:t>
            </a:r>
            <a:r>
              <a:rPr lang="ru-RU" sz="2400" dirty="0" smtClean="0"/>
              <a:t>еализация проектов по улучшению с использованием методов бережливого производства в медицинской организации, оказывающей первичную медико-санитарную помощь, 2019;</a:t>
            </a:r>
          </a:p>
          <a:p>
            <a:r>
              <a:rPr lang="ru-RU" sz="2400" dirty="0" smtClean="0"/>
              <a:t>2. Методические рекомендации Министерства Здравоохранения   « Новая </a:t>
            </a:r>
            <a:r>
              <a:rPr lang="ru-RU" sz="2400" dirty="0"/>
              <a:t>м</a:t>
            </a:r>
            <a:r>
              <a:rPr lang="ru-RU" sz="2400" dirty="0" smtClean="0"/>
              <a:t>одель медицинской организации, оказывающей первичную медико-санитарную помощь»,2019;</a:t>
            </a:r>
          </a:p>
          <a:p>
            <a:r>
              <a:rPr lang="ru-RU" sz="2400" dirty="0" smtClean="0"/>
              <a:t>3. Методические рекомендации Государственной корпорации по атомной энергии  </a:t>
            </a:r>
            <a:r>
              <a:rPr lang="ru-RU" sz="2400" dirty="0" err="1" smtClean="0"/>
              <a:t>Росатом</a:t>
            </a:r>
            <a:r>
              <a:rPr lang="ru-RU" sz="2400" dirty="0" smtClean="0"/>
              <a:t> «Применение методов бережливого производства в медицинских организациях. Открытие проектов по улучшениям»,2017.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6812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129</TotalTime>
  <Words>6463</Words>
  <Application>Microsoft Office PowerPoint</Application>
  <PresentationFormat>Широкоэкранный</PresentationFormat>
  <Paragraphs>730</Paragraphs>
  <Slides>41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5" baseType="lpstr">
      <vt:lpstr>Microsoft YaHei</vt:lpstr>
      <vt:lpstr>Arial</vt:lpstr>
      <vt:lpstr>Arial Black</vt:lpstr>
      <vt:lpstr>Calibri</vt:lpstr>
      <vt:lpstr>Georgia</vt:lpstr>
      <vt:lpstr>Liberation Sans</vt:lpstr>
      <vt:lpstr>OpenSymbol</vt:lpstr>
      <vt:lpstr>Tahoma</vt:lpstr>
      <vt:lpstr>Time Roman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Методические рекомендации, необходимые для большего понимания процессов: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Пакет документов необходимый для проекта:</vt:lpstr>
      <vt:lpstr>Карточка проекта, состоит из 4 блоков: общие данные, обоснование выбор, наименование показателей цели и сроки   </vt:lpstr>
      <vt:lpstr>Образец карточки проекта:</vt:lpstr>
      <vt:lpstr>ТПР- тактический план реализации проекта, составляется сразу после утверждения карточки.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Кокорина</dc:creator>
  <cp:lastModifiedBy>Administrator</cp:lastModifiedBy>
  <cp:revision>23</cp:revision>
  <cp:lastPrinted>2020-04-07T07:53:09Z</cp:lastPrinted>
  <dcterms:created xsi:type="dcterms:W3CDTF">2019-12-20T11:49:11Z</dcterms:created>
  <dcterms:modified xsi:type="dcterms:W3CDTF">2020-05-26T06:31:09Z</dcterms:modified>
</cp:coreProperties>
</file>